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383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384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383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5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09.02.2024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9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39448-0C3E-42FD-AA20-A8151A79FB0D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412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792FA-4CD1-43EC-8C6A-9ACEA40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E6488-D094-4CF9-AC76-9691F6EB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5D1FB-40FB-4F8B-95F7-CD7D11F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FA82F-3367-407C-A78E-B91CECD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67580-0969-4DCC-8C70-57EF15C8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2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CFC1-EC7D-456E-A7FE-A268D3EC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4193D-2BC9-4C8F-BF87-95BB8F2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D9A51-5C74-4FD8-BC7E-F511119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1E9B9-577A-4788-AA8C-7FE8E8D6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FA4A6B-8780-4473-A6FB-3504C20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5CF2B1-A946-4D76-AD66-EE93B11BF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5F272-4972-4F0F-91D9-CA302DDC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FE06C-A9B9-4B3A-AB47-83C2C167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5E1D-D0A1-423D-BA35-EC250EFC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21386A-F067-4EE5-AAE2-BEC05BA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B600C-FBA6-4A10-AF11-D124F320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1658C-3525-4E72-B8B9-0827C636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965E7-F516-48E2-9FD7-DD82FFCE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8CE6F-7323-48AD-8B4C-863CD398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71FF7-EADB-4541-92C7-692E081C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761F5-C045-4682-9F0F-12ABD79A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2EE54-31BC-4163-A702-9E6D696B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46EF0-1C9C-4F55-912E-D750EAF5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1D79D7-6583-47CB-8DA8-915221C8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7001A-4009-482F-B89D-9F8C2F8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0C9B-F614-4CD0-9821-9A7AD06C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C5B9-5D9B-4235-985A-A2B6A8C0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3122F-47B1-46B5-A5CB-E105BC6D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35C4-42F2-485E-B663-31FBBE5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8A644-07AC-48A0-A54C-7BB739D9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C37C-4E06-4F37-95E0-2807F3B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4E13-CE24-4FE8-BAA9-DD45FDE1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1F2-CCF0-48C8-9E46-2195419B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A27FC-F68E-427D-898C-4967ABE4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CBDE1E-3871-4BD6-9A45-68174EE9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8D7A51-D942-481E-87A1-3712AD3B1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AAF695-A901-4515-938B-62F4558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0B1641-E824-4174-9A11-CE4844F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55D279-F28B-42E9-B77D-9D3565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D8FB-D5CD-4C0C-B1C8-E6F7B6E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3A5B80-3602-4693-A4EB-C8B8CAE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57CE3-B615-468C-88FD-70132AD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4D1A2-B0E2-4DD2-89AD-9186036B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420D8-1B9D-47CF-A39B-BED44131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2B9885-754E-4332-8F8E-C3E5436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69BF2-EA99-45C0-B242-BA41AB5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8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B7C3-B5F0-46E7-8FF7-A133F3F9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B1C62-78FF-45C4-A4B3-34589A7D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EF461-BF91-49F3-B354-016332DC0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B141B-9670-4C21-8335-7715A5D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D990B3-84F4-428A-859B-A363C83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B95FF-78DB-48C2-84B4-9D6846E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13616-8036-404C-99E4-A7F5E3C6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BFCAA-6646-4519-B492-A5E3A01C2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80CF1-AD70-4FA1-B7BD-300728B1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BD365A-5755-4A0F-8FC5-15CC6F55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1F810-688C-410C-BC24-830B0AF2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9E8378-46FE-4E3D-86FD-D6CFF99F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93F78-56C7-4C2D-B624-DB38497A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1F43B-301B-4506-B5A0-F4A55F8B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CCC5C-83CE-4DD8-A169-2A25E31A4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4AAAF-C51E-4D0C-98B2-E7205DA7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A6EDF-DFAA-44B5-A1A4-ED3ED3283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57E4A-D881-4CCA-AA6B-FD06D32C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uk-UA" b="1" dirty="0"/>
              <a:t>Цикли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87C11C-4A3E-4539-A6E1-9F6DC07AA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while, for, 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DB99-D1C5-4BF5-BE30-A94CA8DE3686}"/>
              </a:ext>
            </a:extLst>
          </p:cNvPr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8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</a:t>
            </a:r>
            <a:r>
              <a:rPr lang="en-US" b="1" dirty="0"/>
              <a:t>while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бачите, </a:t>
            </a:r>
            <a:r>
              <a:rPr lang="uk-UA" sz="1800" b="1" dirty="0">
                <a:highlight>
                  <a:srgbClr val="00FF00"/>
                </a:highlight>
              </a:rPr>
              <a:t>перевірка твердження повторюється при кожному виконанні циклу</a:t>
            </a:r>
            <a:r>
              <a:rPr lang="uk-UA" sz="1800" dirty="0"/>
              <a:t>. Щойно воно перестає бути вірним, цикл завершується. Зверніть увагу, що </a:t>
            </a:r>
            <a:r>
              <a:rPr lang="uk-UA" sz="1800" b="1" dirty="0">
                <a:highlight>
                  <a:srgbClr val="00FFFF"/>
                </a:highlight>
              </a:rPr>
              <a:t>якщо твердження помилкове з самого початку, дію всередині циклу не буде виконано жодного разу</a:t>
            </a:r>
            <a:r>
              <a:rPr lang="uk-UA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9766E4-C377-4AB4-8B31-B16D7C89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4" y="857691"/>
            <a:ext cx="5420381" cy="275376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E053BEF-D45E-4DD8-8166-F8097401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38" y="545924"/>
            <a:ext cx="5925378" cy="33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65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</a:t>
            </a:r>
            <a:r>
              <a:rPr lang="en-US" b="1" dirty="0"/>
              <a:t>while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F166A5-3BBB-412A-865E-99A3E187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97" y="857691"/>
            <a:ext cx="8955403" cy="59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6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</a:t>
            </a:r>
            <a:r>
              <a:rPr lang="en-US" b="1" dirty="0"/>
              <a:t>while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Цикл буде продовжувати свою роботу доти, доки значення змінної не стане дорівнювати 7. У цьому разі відбудеться вивід на екран рядка «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You have seen 7 miracles of the world!!! </a:t>
            </a:r>
            <a:r>
              <a:rPr lang="en-US" sz="1800" dirty="0"/>
              <a:t>», </a:t>
            </a:r>
            <a:r>
              <a:rPr lang="uk-UA" sz="1800" dirty="0"/>
              <a:t>потім програма повернеться до перевірки умови.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 &lt; 7 </a:t>
            </a:r>
            <a:r>
              <a:rPr lang="uk-UA" sz="1800" dirty="0"/>
              <a:t>— є брехнею. Програма більше в цикл не </a:t>
            </a:r>
            <a:r>
              <a:rPr lang="uk-UA" sz="1800" dirty="0" err="1"/>
              <a:t>війде</a:t>
            </a:r>
            <a:r>
              <a:rPr lang="uk-UA" sz="1800" dirty="0"/>
              <a:t> і перейде до рядка «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Now you can start your work.</a:t>
            </a:r>
            <a:r>
              <a:rPr lang="en-US" sz="1800" dirty="0"/>
              <a:t>».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9251C3-94DD-4374-B4AF-7EBA74CF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09" y="2694672"/>
            <a:ext cx="7916380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3381F1-366D-4288-90B6-A09F688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86" y="0"/>
            <a:ext cx="337832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FA69AE-A07F-4606-801D-5E2E878B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97" y="556722"/>
            <a:ext cx="6901197" cy="57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з </a:t>
            </a:r>
            <a:r>
              <a:rPr lang="uk-UA" b="1" dirty="0" err="1"/>
              <a:t>постумовою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558268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Уявімо</a:t>
            </a:r>
            <a:r>
              <a:rPr lang="ru-RU" sz="1800" dirty="0"/>
              <a:t> </a:t>
            </a:r>
            <a:r>
              <a:rPr lang="ru-RU" sz="1800" dirty="0" err="1"/>
              <a:t>собі</a:t>
            </a:r>
            <a:r>
              <a:rPr lang="ru-RU" sz="1800" dirty="0"/>
              <a:t> задачу, у </a:t>
            </a:r>
            <a:r>
              <a:rPr lang="ru-RU" sz="1800" dirty="0" err="1"/>
              <a:t>якій</a:t>
            </a:r>
            <a:r>
              <a:rPr lang="ru-RU" sz="1800" dirty="0"/>
              <a:t>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змоделювати</a:t>
            </a:r>
            <a:r>
              <a:rPr lang="ru-RU" sz="1800" dirty="0"/>
              <a:t> роботу </a:t>
            </a:r>
            <a:r>
              <a:rPr lang="ru-RU" sz="1800" dirty="0" err="1"/>
              <a:t>Пожежного</a:t>
            </a:r>
            <a:r>
              <a:rPr lang="ru-RU" sz="1800" dirty="0"/>
              <a:t> датчика. Весь </a:t>
            </a:r>
            <a:r>
              <a:rPr lang="ru-RU" sz="1800" dirty="0" err="1"/>
              <a:t>свій</a:t>
            </a:r>
            <a:r>
              <a:rPr lang="ru-RU" sz="1800" dirty="0"/>
              <a:t> час датчик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сканувати</a:t>
            </a:r>
            <a:r>
              <a:rPr lang="ru-RU" sz="1800" dirty="0"/>
              <a:t> температуру </a:t>
            </a:r>
            <a:r>
              <a:rPr lang="ru-RU" sz="1800" dirty="0" err="1"/>
              <a:t>повітря</a:t>
            </a:r>
            <a:r>
              <a:rPr lang="ru-RU" sz="1800" dirty="0"/>
              <a:t> в </a:t>
            </a:r>
            <a:r>
              <a:rPr lang="ru-RU" sz="1800" dirty="0" err="1"/>
              <a:t>приміщенні</a:t>
            </a:r>
            <a:r>
              <a:rPr lang="ru-RU" sz="1800" dirty="0"/>
              <a:t>. І </a:t>
            </a:r>
            <a:r>
              <a:rPr lang="ru-RU" sz="1800" dirty="0" err="1"/>
              <a:t>щойно</a:t>
            </a:r>
            <a:r>
              <a:rPr lang="ru-RU" sz="1800" dirty="0"/>
              <a:t> температура </a:t>
            </a:r>
            <a:r>
              <a:rPr lang="ru-RU" sz="1800" dirty="0" err="1"/>
              <a:t>перевищить</a:t>
            </a:r>
            <a:r>
              <a:rPr lang="ru-RU" sz="1800" dirty="0"/>
              <a:t> </a:t>
            </a:r>
            <a:r>
              <a:rPr lang="ru-RU" sz="1800" dirty="0" err="1"/>
              <a:t>порогове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(60°), </a:t>
            </a:r>
            <a:r>
              <a:rPr lang="ru-RU" sz="1800" dirty="0" err="1"/>
              <a:t>повідомити</a:t>
            </a:r>
            <a:r>
              <a:rPr lang="ru-RU" sz="1800" dirty="0"/>
              <a:t> про </a:t>
            </a:r>
            <a:r>
              <a:rPr lang="ru-RU" sz="1800" dirty="0" err="1"/>
              <a:t>пожежу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FF"/>
                </a:highlight>
              </a:rPr>
              <a:t>Що ж тоді буде умовою продовження сканування повітря в приміщенні? </a:t>
            </a:r>
            <a:r>
              <a:rPr lang="uk-UA" sz="1800" dirty="0"/>
              <a:t>Щоразу датчик має брати поточну температуру і перевіряти її на допустиму межу. Тобто </a:t>
            </a:r>
            <a:r>
              <a:rPr lang="uk-UA" sz="1800" b="1" dirty="0">
                <a:highlight>
                  <a:srgbClr val="00FF00"/>
                </a:highlight>
              </a:rPr>
              <a:t>потрібно спочатку запитати температуру, і тільки після цього її порівнювати</a:t>
            </a:r>
            <a:r>
              <a:rPr lang="uk-UA" sz="1800" dirty="0"/>
              <a:t>. І в жодному разі не навпаки. Тому в цьому випадку </a:t>
            </a:r>
            <a:r>
              <a:rPr lang="uk-UA" sz="1800" b="1" dirty="0">
                <a:highlight>
                  <a:srgbClr val="00FFFF"/>
                </a:highlight>
              </a:rPr>
              <a:t>краще всього використовувати цикл з </a:t>
            </a:r>
            <a:r>
              <a:rPr lang="uk-UA" sz="1800" b="1" dirty="0" err="1">
                <a:highlight>
                  <a:srgbClr val="00FFFF"/>
                </a:highlight>
              </a:rPr>
              <a:t>постумовою</a:t>
            </a:r>
            <a:r>
              <a:rPr lang="uk-UA" sz="1800" dirty="0"/>
              <a:t>: виконання дій, а після — перевірка умови.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44C079-7C85-488A-8E42-60F1C72B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088" y="-1"/>
            <a:ext cx="4269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8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з </a:t>
            </a:r>
            <a:r>
              <a:rPr lang="uk-UA" b="1" dirty="0" err="1"/>
              <a:t>постумовою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Уявімо</a:t>
            </a:r>
            <a:r>
              <a:rPr lang="ru-RU" sz="1800" dirty="0"/>
              <a:t> </a:t>
            </a:r>
            <a:r>
              <a:rPr lang="ru-RU" sz="1800" dirty="0" err="1"/>
              <a:t>іншу</a:t>
            </a:r>
            <a:r>
              <a:rPr lang="ru-RU" sz="1800" dirty="0"/>
              <a:t> </a:t>
            </a:r>
            <a:r>
              <a:rPr lang="ru-RU" sz="1800" dirty="0" err="1"/>
              <a:t>ситуацію</a:t>
            </a:r>
            <a:r>
              <a:rPr lang="ru-RU" sz="1800" dirty="0"/>
              <a:t>, де ми </a:t>
            </a:r>
            <a:r>
              <a:rPr lang="ru-RU" sz="1800" dirty="0" err="1"/>
              <a:t>маємо</a:t>
            </a:r>
            <a:r>
              <a:rPr lang="ru-RU" sz="1800" dirty="0"/>
              <a:t> </a:t>
            </a:r>
            <a:r>
              <a:rPr lang="ru-RU" sz="1800" dirty="0" err="1"/>
              <a:t>визначити</a:t>
            </a:r>
            <a:r>
              <a:rPr lang="ru-RU" sz="1800" dirty="0"/>
              <a:t> результат </a:t>
            </a:r>
            <a:r>
              <a:rPr lang="ru-RU" sz="1800" dirty="0" err="1"/>
              <a:t>ділення</a:t>
            </a:r>
            <a:r>
              <a:rPr lang="ru-RU" sz="1800" dirty="0"/>
              <a:t> одного числа на </a:t>
            </a:r>
            <a:r>
              <a:rPr lang="ru-RU" sz="1800" dirty="0" err="1"/>
              <a:t>інше</a:t>
            </a:r>
            <a:r>
              <a:rPr lang="ru-RU" sz="1800" dirty="0"/>
              <a:t>. </a:t>
            </a:r>
            <a:r>
              <a:rPr lang="ru-RU" sz="1800" dirty="0" err="1"/>
              <a:t>Здавалося</a:t>
            </a:r>
            <a:r>
              <a:rPr lang="ru-RU" sz="1800" dirty="0"/>
              <a:t> б, усе </a:t>
            </a:r>
            <a:r>
              <a:rPr lang="ru-RU" sz="1800" dirty="0" err="1"/>
              <a:t>дуже</a:t>
            </a:r>
            <a:r>
              <a:rPr lang="ru-RU" sz="1800" dirty="0"/>
              <a:t> просто і, </a:t>
            </a:r>
            <a:r>
              <a:rPr lang="ru-RU" sz="1800" dirty="0" err="1"/>
              <a:t>швидше</a:t>
            </a:r>
            <a:r>
              <a:rPr lang="ru-RU" sz="1800" dirty="0"/>
              <a:t> за все,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якраз</a:t>
            </a:r>
            <a:r>
              <a:rPr lang="ru-RU" sz="1800" dirty="0"/>
              <a:t> </a:t>
            </a:r>
            <a:r>
              <a:rPr lang="ru-RU" sz="1800" dirty="0" err="1"/>
              <a:t>лінійна</a:t>
            </a:r>
            <a:r>
              <a:rPr lang="ru-RU" sz="1800" dirty="0"/>
              <a:t> задача. Та не так </a:t>
            </a:r>
            <a:r>
              <a:rPr lang="ru-RU" sz="1800" dirty="0" err="1"/>
              <a:t>сталося</a:t>
            </a:r>
            <a:r>
              <a:rPr lang="ru-RU" sz="1800" dirty="0"/>
              <a:t> як </a:t>
            </a:r>
            <a:r>
              <a:rPr lang="ru-RU" sz="1800" dirty="0" err="1"/>
              <a:t>гадалося</a:t>
            </a:r>
            <a:r>
              <a:rPr lang="ru-RU" sz="1800" dirty="0"/>
              <a:t>. Є </a:t>
            </a:r>
            <a:r>
              <a:rPr lang="ru-RU" sz="1800" dirty="0" err="1"/>
              <a:t>дуже</a:t>
            </a:r>
            <a:r>
              <a:rPr lang="ru-RU" sz="1800" dirty="0"/>
              <a:t> маленький і </a:t>
            </a:r>
            <a:r>
              <a:rPr lang="ru-RU" sz="1800" dirty="0" err="1"/>
              <a:t>майже</a:t>
            </a:r>
            <a:r>
              <a:rPr lang="ru-RU" sz="1800" dirty="0"/>
              <a:t> </a:t>
            </a:r>
            <a:r>
              <a:rPr lang="ru-RU" sz="1800" dirty="0" err="1"/>
              <a:t>непомітний</a:t>
            </a:r>
            <a:r>
              <a:rPr lang="ru-RU" sz="1800" dirty="0"/>
              <a:t> нюанс. </a:t>
            </a:r>
            <a:r>
              <a:rPr lang="ru-RU" sz="1800" b="1" dirty="0">
                <a:highlight>
                  <a:srgbClr val="00FFFF"/>
                </a:highlight>
              </a:rPr>
              <a:t>А на нуль </a:t>
            </a:r>
            <a:r>
              <a:rPr lang="ru-RU" sz="1800" b="1" dirty="0" err="1">
                <a:highlight>
                  <a:srgbClr val="00FFFF"/>
                </a:highlight>
              </a:rPr>
              <a:t>ділити</a:t>
            </a:r>
            <a:r>
              <a:rPr lang="ru-RU" sz="1800" b="1" dirty="0">
                <a:highlight>
                  <a:srgbClr val="00FFFF"/>
                </a:highlight>
              </a:rPr>
              <a:t> не </a:t>
            </a:r>
            <a:r>
              <a:rPr lang="ru-RU" sz="1800" b="1" dirty="0" err="1">
                <a:highlight>
                  <a:srgbClr val="00FFFF"/>
                </a:highlight>
              </a:rPr>
              <a:t>можна</a:t>
            </a:r>
            <a:r>
              <a:rPr lang="ru-RU" sz="1800" dirty="0"/>
              <a:t>! </a:t>
            </a:r>
            <a:r>
              <a:rPr lang="ru-RU" sz="1800" dirty="0" err="1"/>
              <a:t>Завдяки</a:t>
            </a:r>
            <a:r>
              <a:rPr lang="ru-RU" sz="1800" dirty="0"/>
              <a:t> </a:t>
            </a:r>
            <a:r>
              <a:rPr lang="ru-RU" sz="1800" dirty="0" err="1"/>
              <a:t>конструкції</a:t>
            </a:r>
            <a:r>
              <a:rPr lang="ru-RU" sz="1800" dirty="0"/>
              <a:t> циклу </a:t>
            </a:r>
            <a:r>
              <a:rPr lang="ru-RU" sz="1800" dirty="0" err="1"/>
              <a:t>можна</a:t>
            </a:r>
            <a:r>
              <a:rPr lang="ru-RU" sz="1800" dirty="0"/>
              <a:t> з </a:t>
            </a:r>
            <a:r>
              <a:rPr lang="ru-RU" sz="1800" dirty="0" err="1"/>
              <a:t>легкістю</a:t>
            </a:r>
            <a:r>
              <a:rPr lang="ru-RU" sz="1800" dirty="0"/>
              <a:t> </a:t>
            </a:r>
            <a:r>
              <a:rPr lang="ru-RU" sz="1800" dirty="0" err="1"/>
              <a:t>розв,язати</a:t>
            </a:r>
            <a:r>
              <a:rPr lang="ru-RU" sz="1800" dirty="0"/>
              <a:t> </a:t>
            </a:r>
            <a:r>
              <a:rPr lang="ru-RU" sz="1800" dirty="0" err="1"/>
              <a:t>таку</a:t>
            </a:r>
            <a:r>
              <a:rPr lang="ru-RU" sz="1800" dirty="0"/>
              <a:t> проблему. </a:t>
            </a:r>
            <a:r>
              <a:rPr lang="ru-RU" sz="1800" b="1" dirty="0">
                <a:highlight>
                  <a:srgbClr val="00FF00"/>
                </a:highlight>
              </a:rPr>
              <a:t>Для </a:t>
            </a:r>
            <a:r>
              <a:rPr lang="ru-RU" sz="1800" b="1" dirty="0" err="1">
                <a:highlight>
                  <a:srgbClr val="00FF00"/>
                </a:highlight>
              </a:rPr>
              <a:t>цього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досить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запитувати</a:t>
            </a:r>
            <a:r>
              <a:rPr lang="ru-RU" sz="1800" b="1" dirty="0">
                <a:highlight>
                  <a:srgbClr val="00FF00"/>
                </a:highlight>
              </a:rPr>
              <a:t> у </a:t>
            </a:r>
            <a:r>
              <a:rPr lang="ru-RU" sz="1800" b="1" dirty="0" err="1">
                <a:highlight>
                  <a:srgbClr val="00FF00"/>
                </a:highlight>
              </a:rPr>
              <a:t>користувача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введення</a:t>
            </a:r>
            <a:r>
              <a:rPr lang="ru-RU" sz="1800" b="1" dirty="0">
                <a:highlight>
                  <a:srgbClr val="00FF00"/>
                </a:highlight>
              </a:rPr>
              <a:t> другого числа </a:t>
            </a:r>
            <a:r>
              <a:rPr lang="ru-RU" sz="1800" b="1" dirty="0" err="1">
                <a:highlight>
                  <a:srgbClr val="00FF00"/>
                </a:highlight>
              </a:rPr>
              <a:t>доти</a:t>
            </a:r>
            <a:r>
              <a:rPr lang="ru-RU" sz="1800" b="1" dirty="0">
                <a:highlight>
                  <a:srgbClr val="00FF00"/>
                </a:highlight>
              </a:rPr>
              <a:t>, доки </a:t>
            </a:r>
            <a:r>
              <a:rPr lang="ru-RU" sz="1800" b="1" dirty="0" err="1">
                <a:highlight>
                  <a:srgbClr val="00FF00"/>
                </a:highlight>
              </a:rPr>
              <a:t>він</a:t>
            </a:r>
            <a:r>
              <a:rPr lang="ru-RU" sz="1800" b="1" dirty="0">
                <a:highlight>
                  <a:srgbClr val="00FF00"/>
                </a:highlight>
              </a:rPr>
              <a:t> не </a:t>
            </a:r>
            <a:r>
              <a:rPr lang="ru-RU" sz="1800" b="1" dirty="0" err="1">
                <a:highlight>
                  <a:srgbClr val="00FF00"/>
                </a:highlight>
              </a:rPr>
              <a:t>введе</a:t>
            </a:r>
            <a:r>
              <a:rPr lang="ru-RU" sz="1800" b="1" dirty="0">
                <a:highlight>
                  <a:srgbClr val="00FF00"/>
                </a:highlight>
              </a:rPr>
              <a:t> будь-яке </a:t>
            </a:r>
            <a:r>
              <a:rPr lang="ru-RU" sz="1800" b="1" dirty="0" err="1">
                <a:highlight>
                  <a:srgbClr val="00FF00"/>
                </a:highlight>
              </a:rPr>
              <a:t>ненульове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032741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з </a:t>
            </a:r>
            <a:r>
              <a:rPr lang="uk-UA" b="1" dirty="0" err="1"/>
              <a:t>постумовою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8216554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Виконання</a:t>
            </a:r>
            <a:r>
              <a:rPr lang="ru-RU" sz="1800" dirty="0"/>
              <a:t> циклу </a:t>
            </a:r>
            <a:r>
              <a:rPr lang="ru-RU" sz="1800" dirty="0" err="1"/>
              <a:t>цього</a:t>
            </a:r>
            <a:r>
              <a:rPr lang="ru-RU" sz="1800" dirty="0"/>
              <a:t> алгоритму </a:t>
            </a:r>
            <a:r>
              <a:rPr lang="ru-RU" sz="1800" dirty="0" err="1"/>
              <a:t>можливе</a:t>
            </a:r>
            <a:r>
              <a:rPr lang="ru-RU" sz="1800" dirty="0"/>
              <a:t> за </a:t>
            </a:r>
            <a:r>
              <a:rPr lang="ru-RU" sz="1800" dirty="0" err="1"/>
              <a:t>двома</a:t>
            </a:r>
            <a:r>
              <a:rPr lang="ru-RU" sz="1800" dirty="0"/>
              <a:t> </a:t>
            </a:r>
            <a:r>
              <a:rPr lang="ru-RU" sz="1800" dirty="0" err="1"/>
              <a:t>сценаріями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1. </a:t>
            </a:r>
            <a:r>
              <a:rPr lang="ru-RU" sz="1800" dirty="0" err="1"/>
              <a:t>Користувач</a:t>
            </a:r>
            <a:r>
              <a:rPr lang="ru-RU" sz="1800" dirty="0"/>
              <a:t> </a:t>
            </a:r>
            <a:r>
              <a:rPr lang="ru-RU" sz="1800" dirty="0" err="1"/>
              <a:t>введе</a:t>
            </a:r>
            <a:r>
              <a:rPr lang="ru-RU" sz="1800" dirty="0"/>
              <a:t> перше число, а </a:t>
            </a:r>
            <a:r>
              <a:rPr lang="ru-RU" sz="1800" dirty="0" err="1"/>
              <a:t>далі</a:t>
            </a:r>
            <a:r>
              <a:rPr lang="ru-RU" sz="1800" dirty="0"/>
              <a:t> </a:t>
            </a:r>
            <a:r>
              <a:rPr lang="ru-RU" sz="1800" dirty="0" err="1"/>
              <a:t>введе</a:t>
            </a:r>
            <a:r>
              <a:rPr lang="ru-RU" sz="1800" dirty="0"/>
              <a:t> друге </a:t>
            </a:r>
            <a:r>
              <a:rPr lang="ru-RU" sz="1800" dirty="0" err="1"/>
              <a:t>ненульове</a:t>
            </a:r>
            <a:r>
              <a:rPr lang="ru-RU" sz="1800" dirty="0"/>
              <a:t> число. </a:t>
            </a:r>
            <a:r>
              <a:rPr lang="ru-RU" sz="1800" dirty="0" err="1"/>
              <a:t>Умова</a:t>
            </a:r>
            <a:r>
              <a:rPr lang="ru-RU" sz="1800" dirty="0"/>
              <a:t> не </a:t>
            </a:r>
            <a:r>
              <a:rPr lang="ru-RU" sz="1800" dirty="0" err="1"/>
              <a:t>спрацює</a:t>
            </a:r>
            <a:r>
              <a:rPr lang="ru-RU" sz="1800" dirty="0"/>
              <a:t> на повтор </a:t>
            </a:r>
            <a:r>
              <a:rPr lang="ru-RU" sz="1800" dirty="0" err="1"/>
              <a:t>дії</a:t>
            </a:r>
            <a:r>
              <a:rPr lang="ru-RU" sz="1800" dirty="0"/>
              <a:t> вводу (тому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ru-RU" sz="1800" dirty="0"/>
              <a:t> не буде </a:t>
            </a:r>
            <a:r>
              <a:rPr lang="ru-RU" sz="1800" dirty="0" err="1"/>
              <a:t>дорівнювати</a:t>
            </a:r>
            <a:r>
              <a:rPr lang="ru-RU" sz="1800" dirty="0"/>
              <a:t> нулю).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У другому </a:t>
            </a:r>
            <a:r>
              <a:rPr lang="ru-RU" sz="1800" dirty="0" err="1"/>
              <a:t>випадку</a:t>
            </a:r>
            <a:r>
              <a:rPr lang="ru-RU" sz="1800" dirty="0"/>
              <a:t>, коли </a:t>
            </a:r>
            <a:r>
              <a:rPr lang="ru-RU" sz="1800" dirty="0" err="1"/>
              <a:t>користувач</a:t>
            </a:r>
            <a:r>
              <a:rPr lang="ru-RU" sz="1800" dirty="0"/>
              <a:t> усе ж таки </a:t>
            </a:r>
            <a:r>
              <a:rPr lang="ru-RU" sz="1800" dirty="0" err="1"/>
              <a:t>введе</a:t>
            </a:r>
            <a:r>
              <a:rPr lang="ru-RU" sz="1800" dirty="0"/>
              <a:t> число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ru-RU" sz="1800" dirty="0"/>
              <a:t> </a:t>
            </a:r>
            <a:r>
              <a:rPr lang="ru-RU" sz="1800" dirty="0" err="1"/>
              <a:t>рівне</a:t>
            </a:r>
            <a:r>
              <a:rPr lang="ru-RU" sz="1800" dirty="0"/>
              <a:t> нулю, алгоритм повторно </a:t>
            </a:r>
            <a:r>
              <a:rPr lang="ru-RU" sz="1800" dirty="0" err="1"/>
              <a:t>запропонує</a:t>
            </a:r>
            <a:r>
              <a:rPr lang="ru-RU" sz="1800" dirty="0"/>
              <a:t> ввести </a:t>
            </a:r>
            <a:r>
              <a:rPr lang="ru-RU" sz="1800" dirty="0" err="1"/>
              <a:t>тільки</a:t>
            </a:r>
            <a:r>
              <a:rPr lang="ru-RU" sz="1800" dirty="0"/>
              <a:t> друге число. І так </a:t>
            </a:r>
            <a:r>
              <a:rPr lang="ru-RU" sz="1800" dirty="0" err="1"/>
              <a:t>доти</a:t>
            </a:r>
            <a:r>
              <a:rPr lang="ru-RU" sz="1800" dirty="0"/>
              <a:t>, доки не </a:t>
            </a:r>
            <a:r>
              <a:rPr lang="ru-RU" sz="1800" dirty="0" err="1"/>
              <a:t>отримаємо</a:t>
            </a:r>
            <a:r>
              <a:rPr lang="ru-RU" sz="1800" dirty="0"/>
              <a:t> </a:t>
            </a:r>
            <a:r>
              <a:rPr lang="ru-RU" sz="1800" dirty="0" err="1"/>
              <a:t>потрібний</a:t>
            </a:r>
            <a:r>
              <a:rPr lang="ru-RU" sz="1800" dirty="0"/>
              <a:t> результат. Таким чином, ми </a:t>
            </a:r>
            <a:r>
              <a:rPr lang="ru-RU" sz="1800" dirty="0" err="1"/>
              <a:t>зможемо</a:t>
            </a:r>
            <a:r>
              <a:rPr lang="ru-RU" sz="1800" dirty="0"/>
              <a:t> </a:t>
            </a:r>
            <a:r>
              <a:rPr lang="ru-RU" sz="1800" dirty="0" err="1"/>
              <a:t>робити</a:t>
            </a:r>
            <a:r>
              <a:rPr lang="ru-RU" sz="1800" dirty="0"/>
              <a:t> </a:t>
            </a:r>
            <a:r>
              <a:rPr lang="ru-RU" sz="1800" dirty="0" err="1"/>
              <a:t>різні</a:t>
            </a:r>
            <a:r>
              <a:rPr lang="ru-RU" sz="1800" dirty="0"/>
              <a:t> </a:t>
            </a:r>
            <a:r>
              <a:rPr lang="ru-RU" sz="1800" dirty="0" err="1"/>
              <a:t>перевірки</a:t>
            </a:r>
            <a:r>
              <a:rPr lang="ru-RU" sz="1800" dirty="0"/>
              <a:t> на </a:t>
            </a:r>
            <a:r>
              <a:rPr lang="ru-RU" sz="1800" dirty="0" err="1"/>
              <a:t>ввід</a:t>
            </a:r>
            <a:r>
              <a:rPr lang="ru-RU" sz="1800" dirty="0"/>
              <a:t> </a:t>
            </a:r>
            <a:r>
              <a:rPr lang="ru-RU" sz="1800" dirty="0" err="1"/>
              <a:t>коректних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 і </a:t>
            </a:r>
            <a:r>
              <a:rPr lang="ru-RU" sz="1800" b="1" dirty="0" err="1">
                <a:highlight>
                  <a:srgbClr val="FFFF00"/>
                </a:highlight>
              </a:rPr>
              <a:t>захистити</a:t>
            </a:r>
            <a:r>
              <a:rPr lang="ru-RU" sz="1800" b="1" dirty="0">
                <a:highlight>
                  <a:srgbClr val="FFFF00"/>
                </a:highlight>
              </a:rPr>
              <a:t> систему </a:t>
            </a:r>
            <a:r>
              <a:rPr lang="ru-RU" sz="1800" b="1" dirty="0" err="1">
                <a:highlight>
                  <a:srgbClr val="FFFF00"/>
                </a:highlight>
              </a:rPr>
              <a:t>від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непотрібних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помилок</a:t>
            </a:r>
            <a:r>
              <a:rPr lang="ru-RU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2BCA23-0215-48CB-9588-7E70343B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54" y="-1"/>
            <a:ext cx="3884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6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</a:t>
            </a:r>
            <a:r>
              <a:rPr lang="en-US" b="1" dirty="0"/>
              <a:t>do while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6723172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Цикл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 while</a:t>
            </a:r>
            <a:r>
              <a:rPr lang="en-US" sz="1800" dirty="0"/>
              <a:t> </a:t>
            </a:r>
            <a:r>
              <a:rPr lang="uk-UA" sz="1800" dirty="0"/>
              <a:t>схожий на цикл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/>
              <a:t>. </a:t>
            </a:r>
            <a:r>
              <a:rPr lang="uk-UA" sz="1800" dirty="0"/>
              <a:t>Різниця полягає в тому, що 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/>
              <a:t> </a:t>
            </a:r>
            <a:r>
              <a:rPr lang="uk-UA" sz="1800" dirty="0"/>
              <a:t>перевірка умови виконується відразу ж при вході в цикл, і лише потім, якщо умова істинна, виконується дія. 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/>
              <a:t> </a:t>
            </a:r>
            <a:r>
              <a:rPr lang="uk-UA" sz="1800" b="1" dirty="0">
                <a:highlight>
                  <a:srgbClr val="00FF00"/>
                </a:highlight>
              </a:rPr>
              <a:t>в будь-якому разі спочатку виконується дія і тільки потім йде перевірка умови</a:t>
            </a:r>
            <a:r>
              <a:rPr lang="uk-UA" sz="1800" dirty="0"/>
              <a:t>. Якщо умова істинна, виконання дії триває, а якщо ні, то виконання передається наступному за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/>
              <a:t> </a:t>
            </a:r>
            <a:r>
              <a:rPr lang="uk-UA" sz="1800" dirty="0"/>
              <a:t>оператору.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Іншими словами, на відміну від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while</a:t>
            </a:r>
            <a:r>
              <a:rPr lang="en-US" sz="1800" b="1" dirty="0">
                <a:highlight>
                  <a:srgbClr val="00FF00"/>
                </a:highlight>
              </a:rPr>
              <a:t>, </a:t>
            </a:r>
            <a:r>
              <a:rPr lang="uk-UA" sz="1800" b="1" dirty="0">
                <a:highlight>
                  <a:srgbClr val="00FF00"/>
                </a:highlight>
              </a:rPr>
              <a:t>усередині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do while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дія хоча б один раз виконується.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66D664-38C2-49AF-B3E1-A1342D34E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72" y="99217"/>
            <a:ext cx="5468827" cy="351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61E473-A2DB-4509-B83B-50D46156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149" y="3611634"/>
            <a:ext cx="537285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9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</a:t>
            </a:r>
            <a:r>
              <a:rPr lang="en-US" b="1" dirty="0"/>
              <a:t>do while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79675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Припустимо, ми маємо написати програму, у якій ви завжди маєте право вибору якоїсь дії кілька разів поспіль. Реалізуємо цю задачу спочатку за допомогою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/>
              <a:t>, </a:t>
            </a:r>
            <a:r>
              <a:rPr lang="uk-UA" sz="1800" dirty="0"/>
              <a:t>а потім за допомогою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 while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2-do-while.cpp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Цей</a:t>
            </a:r>
            <a:r>
              <a:rPr lang="ru-RU" sz="1800" dirty="0"/>
              <a:t> код є </a:t>
            </a:r>
            <a:r>
              <a:rPr lang="ru-RU" sz="1800" dirty="0" err="1"/>
              <a:t>неоптимальним</a:t>
            </a:r>
            <a:r>
              <a:rPr lang="ru-RU" sz="1800" dirty="0"/>
              <a:t> </a:t>
            </a:r>
            <a:r>
              <a:rPr lang="ru-RU" sz="1800" dirty="0" err="1"/>
              <a:t>рішенням</a:t>
            </a:r>
            <a:r>
              <a:rPr lang="ru-RU" sz="1800" dirty="0"/>
              <a:t>. Як </a:t>
            </a:r>
            <a:r>
              <a:rPr lang="ru-RU" sz="1800" dirty="0" err="1"/>
              <a:t>бачите</a:t>
            </a:r>
            <a:r>
              <a:rPr lang="ru-RU" sz="1800" dirty="0"/>
              <a:t>, фрагмент</a:t>
            </a:r>
            <a:r>
              <a:rPr lang="en-US" sz="1800" dirty="0"/>
              <a:t> </a:t>
            </a:r>
            <a:r>
              <a:rPr lang="uk-UA" sz="1800" dirty="0"/>
              <a:t>повторюється кілька разів</a:t>
            </a:r>
            <a:r>
              <a:rPr lang="en-US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98C86D-8965-460D-AAF8-C068D75B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252" y="-1"/>
            <a:ext cx="306474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B1E7C3-9EE2-4D21-A57A-33950FFA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19" y="4043040"/>
            <a:ext cx="6618103" cy="2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4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</a:t>
            </a:r>
            <a:r>
              <a:rPr lang="en-US" b="1" dirty="0"/>
              <a:t>do while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87366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3-do-while.cpp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B20FE1-2A09-4837-8E4F-AF88FE4B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670" y="-1"/>
            <a:ext cx="3318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3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Поняття циклу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Дуже часто і в житті, і при написанні програми є необхідність повторення будь-якої дії кілька разів. Наприклад, уявімо алгоритм, який реалізує миття тарілок.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</a:t>
            </a:r>
            <a:r>
              <a:rPr lang="ru-RU" sz="1800" dirty="0" err="1"/>
              <a:t>цьому</a:t>
            </a:r>
            <a:r>
              <a:rPr lang="ru-RU" sz="1800" dirty="0"/>
              <a:t>, на перший </a:t>
            </a:r>
            <a:r>
              <a:rPr lang="ru-RU" sz="1800" dirty="0" err="1"/>
              <a:t>погляд</a:t>
            </a:r>
            <a:r>
              <a:rPr lang="ru-RU" sz="1800" dirty="0"/>
              <a:t> </a:t>
            </a:r>
            <a:r>
              <a:rPr lang="ru-RU" sz="1800" dirty="0" err="1"/>
              <a:t>хорошому</a:t>
            </a:r>
            <a:r>
              <a:rPr lang="ru-RU" sz="1800" dirty="0"/>
              <a:t>, </a:t>
            </a:r>
            <a:r>
              <a:rPr lang="ru-RU" sz="1800" dirty="0" err="1"/>
              <a:t>алгоритмі</a:t>
            </a:r>
            <a:r>
              <a:rPr lang="ru-RU" sz="1800" dirty="0"/>
              <a:t> є один маленький </a:t>
            </a:r>
            <a:r>
              <a:rPr lang="ru-RU" sz="1800" dirty="0" err="1"/>
              <a:t>нестик</a:t>
            </a:r>
            <a:r>
              <a:rPr lang="ru-RU" sz="1800" dirty="0"/>
              <a:t> —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тарілок</a:t>
            </a:r>
            <a:r>
              <a:rPr lang="ru-RU" sz="1800" dirty="0"/>
              <a:t> буде </a:t>
            </a:r>
            <a:r>
              <a:rPr lang="ru-RU" sz="1800" dirty="0" err="1"/>
              <a:t>більше</a:t>
            </a:r>
            <a:r>
              <a:rPr lang="ru-RU" sz="1800" dirty="0"/>
              <a:t> за одну, то </a:t>
            </a:r>
            <a:r>
              <a:rPr lang="ru-RU" sz="1800" dirty="0" err="1"/>
              <a:t>вимитою</a:t>
            </a:r>
            <a:r>
              <a:rPr lang="ru-RU" sz="1800" dirty="0"/>
              <a:t> все одно </a:t>
            </a:r>
            <a:r>
              <a:rPr lang="ru-RU" sz="1800" dirty="0" err="1"/>
              <a:t>виявиться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одна.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пов</a:t>
            </a:r>
            <a:r>
              <a:rPr lang="en-US" sz="1800" dirty="0"/>
              <a:t>’</a:t>
            </a:r>
            <a:r>
              <a:rPr lang="ru-RU" sz="1800" dirty="0" err="1"/>
              <a:t>язано</a:t>
            </a:r>
            <a:r>
              <a:rPr lang="ru-RU" sz="1800" dirty="0"/>
              <a:t> з </a:t>
            </a:r>
            <a:r>
              <a:rPr lang="ru-RU" sz="1800" dirty="0" err="1"/>
              <a:t>тим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програма</a:t>
            </a:r>
            <a:r>
              <a:rPr lang="ru-RU" sz="1800" dirty="0"/>
              <a:t> </a:t>
            </a:r>
            <a:r>
              <a:rPr lang="ru-RU" sz="1800" dirty="0" err="1"/>
              <a:t>виконує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всі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дії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лінійним</a:t>
            </a:r>
            <a:r>
              <a:rPr lang="ru-RU" sz="1800" b="1" dirty="0">
                <a:highlight>
                  <a:srgbClr val="00FFFF"/>
                </a:highlight>
              </a:rPr>
              <a:t> чином — </a:t>
            </a:r>
            <a:r>
              <a:rPr lang="ru-RU" sz="1800" b="1" dirty="0" err="1">
                <a:highlight>
                  <a:srgbClr val="00FFFF"/>
                </a:highlight>
              </a:rPr>
              <a:t>зверху</a:t>
            </a:r>
            <a:r>
              <a:rPr lang="ru-RU" sz="1800" b="1" dirty="0">
                <a:highlight>
                  <a:srgbClr val="00FFFF"/>
                </a:highlight>
              </a:rPr>
              <a:t> вниз по порядку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2355F-144B-44DC-9481-06CCB538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95" y="1748494"/>
            <a:ext cx="5430008" cy="18100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DD8306-F768-48FF-8488-87C24B8A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23095"/>
            <a:ext cx="5792148" cy="1867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8F811F-513D-48A7-ACD8-4F8AD0F13E1C}"/>
              </a:ext>
            </a:extLst>
          </p:cNvPr>
          <p:cNvSpPr txBox="1"/>
          <p:nvPr/>
        </p:nvSpPr>
        <p:spPr>
          <a:xfrm>
            <a:off x="333960" y="5213649"/>
            <a:ext cx="57620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Звернімо увагу на те, що аби визначити, чи повторювати дії, спочатку використовується умова «</a:t>
            </a:r>
            <a:r>
              <a:rPr lang="uk-UA" b="1" dirty="0">
                <a:highlight>
                  <a:srgbClr val="00FF00"/>
                </a:highlight>
              </a:rPr>
              <a:t>Якщо є ще брудні тарілки</a:t>
            </a:r>
            <a:r>
              <a:rPr lang="uk-UA" dirty="0"/>
              <a:t>». Якщо ця умова істинна, дії повторюються; якщо помилкова, виконується наступний, 7-ий пункт алгоритму.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/>
              <a:t>ВИВЕСТИ ЦИФРИ ЦІЛОГО ЧИСЛА У ЗВОРОТНОМУ ПОРЯДКУ.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099AAA-A49D-476A-8C4E-C920C1CB2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27" y="451412"/>
            <a:ext cx="4121345" cy="64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КОНТРОЛЬНИЙ НОМЕР Є ПАЛІНДРОМОМ ЧИ НІ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C087EE-6174-4843-888C-07D1B7D1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48" y="462987"/>
            <a:ext cx="3311703" cy="63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30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ЗНАЙТИ СУМУ ЦИФР ЦІЛОГО ЧИСЛА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906DDC-2FD4-4913-8247-B921D2D7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20" y="819061"/>
            <a:ext cx="4374359" cy="60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0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ДОБУТОК ЦИФР ЦІЛОГО ЧИСЛА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1A0B1E-ED6C-446D-A4C3-EB26656E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020" y="857692"/>
            <a:ext cx="4785960" cy="60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25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/>
              <a:t>ВИВЕСТИ ПЕРШУ ТА ОСТАННЮ ЦИФРУ ЦІЛОГО ЧИСЛА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796293-8C7F-4E8C-8941-0D04D0A3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44" y="428847"/>
            <a:ext cx="6348510" cy="63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30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/>
              <a:t>ПЕРЕВІРИТИ, ЧИ Є ЗАДАНЕ ЧИСЛО ЧИСЛОМ АРМСТРОНГА ЧИ НІ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ADB8B-7DF0-4C24-9592-397BE810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70" y="857692"/>
            <a:ext cx="3766860" cy="60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81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 err="1"/>
              <a:t>Написати</a:t>
            </a:r>
            <a:r>
              <a:rPr lang="ru-RU" sz="3200" b="1" dirty="0"/>
              <a:t> </a:t>
            </a:r>
            <a:r>
              <a:rPr lang="ru-RU" sz="3200" b="1" dirty="0" err="1"/>
              <a:t>програму</a:t>
            </a:r>
            <a:r>
              <a:rPr lang="ru-RU" sz="3200" b="1" dirty="0"/>
              <a:t>, яка </a:t>
            </a:r>
            <a:r>
              <a:rPr lang="ru-RU" sz="3200" b="1" dirty="0" err="1"/>
              <a:t>знаходить</a:t>
            </a:r>
            <a:r>
              <a:rPr lang="ru-RU" sz="3200" b="1" dirty="0"/>
              <a:t> суму </a:t>
            </a:r>
            <a:r>
              <a:rPr lang="ru-RU" sz="3200" b="1" dirty="0" err="1"/>
              <a:t>всіх</a:t>
            </a:r>
            <a:r>
              <a:rPr lang="ru-RU" sz="3200" b="1" dirty="0"/>
              <a:t> </a:t>
            </a:r>
            <a:r>
              <a:rPr lang="ru-RU" sz="3200" b="1" dirty="0" err="1"/>
              <a:t>цілих</a:t>
            </a:r>
            <a:r>
              <a:rPr lang="ru-RU" sz="3200" b="1" dirty="0"/>
              <a:t> чисел </a:t>
            </a:r>
            <a:r>
              <a:rPr lang="ru-RU" sz="3200" b="1" dirty="0" err="1"/>
              <a:t>від</a:t>
            </a:r>
            <a:r>
              <a:rPr lang="ru-RU" sz="3200" b="1" dirty="0"/>
              <a:t> 1 до 5 </a:t>
            </a:r>
            <a:r>
              <a:rPr lang="ru-RU" sz="3200" b="1" dirty="0" err="1"/>
              <a:t>включно</a:t>
            </a:r>
            <a:r>
              <a:rPr lang="ru-RU" sz="3200" b="1" dirty="0"/>
              <a:t>. </a:t>
            </a:r>
            <a:r>
              <a:rPr lang="ru-RU" sz="3200" b="1" dirty="0" err="1"/>
              <a:t>Назва</a:t>
            </a:r>
            <a:r>
              <a:rPr lang="ru-RU" sz="3200" b="1" dirty="0"/>
              <a:t> проєкту </a:t>
            </a:r>
            <a:r>
              <a:rPr lang="ru-RU" sz="3200" b="1" dirty="0" err="1"/>
              <a:t>Sum</a:t>
            </a:r>
            <a:r>
              <a:rPr lang="ru-RU" sz="3200" b="1" dirty="0"/>
              <a:t>.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02E95A-2BA8-4160-AD99-550EEF33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60" y="967240"/>
            <a:ext cx="7265880" cy="58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35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Примітка</a:t>
            </a:r>
            <a:r>
              <a:rPr lang="ru-RU" sz="1800" dirty="0"/>
              <a:t>: </a:t>
            </a:r>
            <a:r>
              <a:rPr lang="ru-RU" sz="1800" dirty="0" err="1"/>
              <a:t>Поширеною</a:t>
            </a:r>
            <a:r>
              <a:rPr lang="ru-RU" sz="1800" dirty="0"/>
              <a:t> </a:t>
            </a:r>
            <a:r>
              <a:rPr lang="ru-RU" sz="1800" dirty="0" err="1"/>
              <a:t>помилкою</a:t>
            </a:r>
            <a:r>
              <a:rPr lang="ru-RU" sz="1800" dirty="0"/>
              <a:t> є те,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керуюча</a:t>
            </a:r>
            <a:r>
              <a:rPr lang="ru-RU" sz="1800" dirty="0"/>
              <a:t> </a:t>
            </a:r>
            <a:r>
              <a:rPr lang="ru-RU" sz="1800" dirty="0" err="1"/>
              <a:t>змінна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змінюватися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на </a:t>
            </a:r>
            <a:r>
              <a:rPr lang="ru-RU" sz="1800" dirty="0" err="1"/>
              <a:t>одиницю</a:t>
            </a:r>
            <a:r>
              <a:rPr lang="ru-RU" sz="1800" dirty="0"/>
              <a:t> — </a:t>
            </a:r>
            <a:r>
              <a:rPr lang="ru-RU" sz="1800" dirty="0" err="1"/>
              <a:t>це</a:t>
            </a:r>
            <a:r>
              <a:rPr lang="ru-RU" sz="1800" dirty="0"/>
              <a:t> не так. Головне, </a:t>
            </a:r>
            <a:r>
              <a:rPr lang="ru-RU" sz="1800" dirty="0" err="1"/>
              <a:t>щоб</a:t>
            </a:r>
            <a:r>
              <a:rPr lang="ru-RU" sz="1800" dirty="0"/>
              <a:t> </a:t>
            </a:r>
            <a:r>
              <a:rPr lang="ru-RU" sz="1800" dirty="0" err="1"/>
              <a:t>змінна</a:t>
            </a:r>
            <a:r>
              <a:rPr lang="ru-RU" sz="1800" dirty="0"/>
              <a:t> </a:t>
            </a:r>
            <a:r>
              <a:rPr lang="ru-RU" sz="1800" dirty="0" err="1"/>
              <a:t>змінювалася</a:t>
            </a:r>
            <a:r>
              <a:rPr lang="ru-RU" sz="1800" dirty="0"/>
              <a:t> будь-</a:t>
            </a:r>
            <a:r>
              <a:rPr lang="ru-RU" sz="1800" dirty="0" err="1"/>
              <a:t>яким</a:t>
            </a:r>
            <a:r>
              <a:rPr lang="ru-RU" sz="1800" dirty="0"/>
              <a:t> </a:t>
            </a:r>
            <a:r>
              <a:rPr lang="ru-RU" sz="1800" dirty="0" err="1"/>
              <a:t>логічним</a:t>
            </a:r>
            <a:r>
              <a:rPr lang="ru-RU" sz="1800" dirty="0"/>
              <a:t> чином.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E7870C-EE4D-4A35-BD9C-1E0F31C0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88" y="579318"/>
            <a:ext cx="7878622" cy="37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41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виводить</a:t>
            </a:r>
            <a:r>
              <a:rPr lang="ru-RU" b="1" dirty="0"/>
              <a:t> на </a:t>
            </a:r>
            <a:r>
              <a:rPr lang="ru-RU" b="1" dirty="0" err="1"/>
              <a:t>екран</a:t>
            </a:r>
            <a:r>
              <a:rPr lang="ru-RU" b="1" dirty="0"/>
              <a:t> </a:t>
            </a:r>
            <a:r>
              <a:rPr lang="ru-RU" b="1" dirty="0" err="1"/>
              <a:t>лінію</a:t>
            </a:r>
            <a:r>
              <a:rPr lang="ru-RU" b="1" dirty="0"/>
              <a:t> з 5 </a:t>
            </a:r>
            <a:r>
              <a:rPr lang="ru-RU" b="1" dirty="0" err="1"/>
              <a:t>зірочок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50B55A-7284-40EA-A3B4-32EFB579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84" y="1488041"/>
            <a:ext cx="7696229" cy="53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54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</a:t>
            </a:r>
            <a:r>
              <a:rPr lang="en-US" b="1" dirty="0"/>
              <a:t>for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Суть його роботи теж полягає в повторенні дій, але із заданою кількістю разів. 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/>
              <a:t> </a:t>
            </a:r>
            <a:r>
              <a:rPr lang="uk-UA" sz="1800" dirty="0"/>
              <a:t>містить додаткову змінну у вигляді </a:t>
            </a:r>
            <a:r>
              <a:rPr lang="uk-UA" sz="1800" b="1" dirty="0">
                <a:highlight>
                  <a:srgbClr val="00FF00"/>
                </a:highlight>
              </a:rPr>
              <a:t>лічильника</a:t>
            </a:r>
            <a:r>
              <a:rPr lang="uk-UA" sz="1800" dirty="0"/>
              <a:t>. Саме для неї і налаштовується сам цикл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Розглянемо</a:t>
            </a:r>
            <a:r>
              <a:rPr lang="ru-RU" sz="1800" dirty="0"/>
              <a:t> приклад, коли </a:t>
            </a:r>
            <a:r>
              <a:rPr lang="ru-RU" sz="1800" dirty="0" err="1"/>
              <a:t>вчитель</a:t>
            </a:r>
            <a:r>
              <a:rPr lang="ru-RU" sz="1800" dirty="0"/>
              <a:t> </a:t>
            </a:r>
            <a:r>
              <a:rPr lang="ru-RU" sz="1800" dirty="0" err="1"/>
              <a:t>фізкультури</a:t>
            </a:r>
            <a:r>
              <a:rPr lang="ru-RU" sz="1800" dirty="0"/>
              <a:t> попросив </a:t>
            </a:r>
            <a:r>
              <a:rPr lang="ru-RU" sz="1800" dirty="0" err="1"/>
              <a:t>учня</a:t>
            </a:r>
            <a:r>
              <a:rPr lang="ru-RU" sz="1800" dirty="0"/>
              <a:t> </a:t>
            </a:r>
            <a:r>
              <a:rPr lang="ru-RU" sz="1800" dirty="0" err="1"/>
              <a:t>поприсідати</a:t>
            </a:r>
            <a:r>
              <a:rPr lang="ru-RU" sz="1800" dirty="0"/>
              <a:t> 5 </a:t>
            </a:r>
            <a:r>
              <a:rPr lang="ru-RU" sz="1800" dirty="0" err="1"/>
              <a:t>разів</a:t>
            </a:r>
            <a:r>
              <a:rPr lang="ru-RU" sz="1800" dirty="0"/>
              <a:t>. </a:t>
            </a:r>
            <a:r>
              <a:rPr lang="ru-RU" sz="1800" dirty="0" err="1"/>
              <a:t>Ця</a:t>
            </a:r>
            <a:r>
              <a:rPr lang="ru-RU" sz="1800" dirty="0"/>
              <a:t> </a:t>
            </a:r>
            <a:r>
              <a:rPr lang="ru-RU" sz="1800" dirty="0" err="1"/>
              <a:t>ситуація</a:t>
            </a:r>
            <a:r>
              <a:rPr lang="ru-RU" sz="1800" dirty="0"/>
              <a:t> </a:t>
            </a:r>
            <a:r>
              <a:rPr lang="ru-RU" sz="1800" dirty="0" err="1"/>
              <a:t>розділена</a:t>
            </a:r>
            <a:r>
              <a:rPr lang="ru-RU" sz="1800" dirty="0"/>
              <a:t> на </a:t>
            </a:r>
            <a:r>
              <a:rPr lang="ru-RU" sz="1800" dirty="0" err="1"/>
              <a:t>дві</a:t>
            </a:r>
            <a:r>
              <a:rPr lang="ru-RU" sz="1800" dirty="0"/>
              <a:t> </a:t>
            </a:r>
            <a:r>
              <a:rPr lang="ru-RU" sz="1800" dirty="0" err="1"/>
              <a:t>частини</a:t>
            </a:r>
            <a:r>
              <a:rPr lang="ru-RU" sz="1800" dirty="0"/>
              <a:t>: учитель робить </a:t>
            </a:r>
            <a:r>
              <a:rPr lang="ru-RU" sz="1800" dirty="0" err="1"/>
              <a:t>підрахунок</a:t>
            </a:r>
            <a:r>
              <a:rPr lang="ru-RU" sz="1800" dirty="0"/>
              <a:t> </a:t>
            </a:r>
            <a:r>
              <a:rPr lang="ru-RU" sz="1800" dirty="0" err="1"/>
              <a:t>присідань</a:t>
            </a:r>
            <a:r>
              <a:rPr lang="ru-RU" sz="1800" dirty="0"/>
              <a:t>, а </a:t>
            </a:r>
            <a:r>
              <a:rPr lang="ru-RU" sz="1800" dirty="0" err="1"/>
              <a:t>учень</a:t>
            </a:r>
            <a:r>
              <a:rPr lang="ru-RU" sz="1800" dirty="0"/>
              <a:t> </a:t>
            </a:r>
            <a:r>
              <a:rPr lang="ru-RU" sz="1800" dirty="0" err="1"/>
              <a:t>виконує</a:t>
            </a:r>
            <a:r>
              <a:rPr lang="ru-RU" sz="1800" dirty="0"/>
              <a:t> </a:t>
            </a:r>
            <a:r>
              <a:rPr lang="ru-RU" sz="1800" dirty="0" err="1"/>
              <a:t>дії</a:t>
            </a:r>
            <a:r>
              <a:rPr lang="ru-RU" sz="1800" dirty="0"/>
              <a:t>. Так, у той момент, коли </a:t>
            </a:r>
            <a:r>
              <a:rPr lang="ru-RU" sz="1800" dirty="0" err="1"/>
              <a:t>вимовляються</a:t>
            </a:r>
            <a:r>
              <a:rPr lang="ru-RU" sz="1800" dirty="0"/>
              <a:t> 1, 2, 3 ..., </a:t>
            </a:r>
            <a:r>
              <a:rPr lang="ru-RU" sz="1800" dirty="0" err="1"/>
              <a:t>якраз</a:t>
            </a:r>
            <a:r>
              <a:rPr lang="ru-RU" sz="1800" dirty="0"/>
              <a:t> і </a:t>
            </a:r>
            <a:r>
              <a:rPr lang="ru-RU" sz="1800" dirty="0" err="1"/>
              <a:t>спрацьовує</a:t>
            </a:r>
            <a:r>
              <a:rPr lang="ru-RU" sz="1800" dirty="0"/>
              <a:t> </a:t>
            </a:r>
            <a:r>
              <a:rPr lang="ru-RU" sz="1800" dirty="0" err="1"/>
              <a:t>лічильник</a:t>
            </a:r>
            <a:r>
              <a:rPr lang="ru-RU" sz="1800" dirty="0"/>
              <a:t>, а сам цикл </a:t>
            </a:r>
            <a:r>
              <a:rPr lang="ru-RU" sz="1800" dirty="0" err="1"/>
              <a:t>повторення</a:t>
            </a:r>
            <a:r>
              <a:rPr lang="ru-RU" sz="1800" dirty="0"/>
              <a:t> </a:t>
            </a:r>
            <a:r>
              <a:rPr lang="ru-RU" sz="1800" dirty="0" err="1"/>
              <a:t>дій</a:t>
            </a:r>
            <a:r>
              <a:rPr lang="ru-RU" sz="1800" dirty="0"/>
              <a:t> </a:t>
            </a:r>
            <a:r>
              <a:rPr lang="ru-RU" sz="1800" dirty="0" err="1"/>
              <a:t>виконує</a:t>
            </a:r>
            <a:r>
              <a:rPr lang="ru-RU" sz="1800" dirty="0"/>
              <a:t> </a:t>
            </a:r>
            <a:r>
              <a:rPr lang="ru-RU" sz="1800" dirty="0" err="1"/>
              <a:t>учень</a:t>
            </a:r>
            <a:r>
              <a:rPr lang="ru-RU" sz="1800" dirty="0"/>
              <a:t>. </a:t>
            </a:r>
            <a:r>
              <a:rPr lang="ru-RU" sz="1800" dirty="0" err="1"/>
              <a:t>Тобто</a:t>
            </a:r>
            <a:r>
              <a:rPr lang="ru-RU" sz="1800" dirty="0"/>
              <a:t>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відстежити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початковий</a:t>
            </a:r>
            <a:r>
              <a:rPr lang="ru-RU" sz="1800" b="1" dirty="0">
                <a:highlight>
                  <a:srgbClr val="00FF00"/>
                </a:highlight>
              </a:rPr>
              <a:t> момент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кінцевий</a:t>
            </a:r>
            <a:r>
              <a:rPr lang="ru-RU" sz="1800" b="1" dirty="0">
                <a:highlight>
                  <a:srgbClr val="00FF00"/>
                </a:highlight>
              </a:rPr>
              <a:t> момент</a:t>
            </a:r>
            <a:r>
              <a:rPr lang="ru-RU" sz="1800" dirty="0"/>
              <a:t> і </a:t>
            </a:r>
            <a:r>
              <a:rPr lang="ru-RU" sz="1800" b="1" dirty="0" err="1">
                <a:highlight>
                  <a:srgbClr val="00FF00"/>
                </a:highlight>
              </a:rPr>
              <a:t>зміну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лічильника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1ED2A5-27AA-4572-A66C-461B7081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856" y="3857845"/>
            <a:ext cx="4942286" cy="288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1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Поняття циклу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бачимо, багато дій із нашого життя циклічні: зміна пори року, хід годинника, розпорядок нашого робочого дня, розклад потягів, ігри.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Цикл</a:t>
            </a:r>
            <a:r>
              <a:rPr lang="ru-RU" sz="1800" dirty="0"/>
              <a:t> — </a:t>
            </a:r>
            <a:r>
              <a:rPr lang="uk-UA" sz="1800" dirty="0"/>
              <a:t>спеціальний оператор мови програмування, за допомогою якого ту чи іншу дію можна виконати потрібну кількість разів, </a:t>
            </a:r>
            <a:r>
              <a:rPr lang="uk-UA" sz="1800" b="1" dirty="0">
                <a:highlight>
                  <a:srgbClr val="00FF00"/>
                </a:highlight>
              </a:rPr>
              <a:t>залежно від якоїсь умови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Примітка</a:t>
            </a:r>
            <a:r>
              <a:rPr lang="ru-RU" sz="1800" dirty="0"/>
              <a:t>: До </a:t>
            </a:r>
            <a:r>
              <a:rPr lang="ru-RU" sz="1800" dirty="0" err="1"/>
              <a:t>речі</a:t>
            </a:r>
            <a:r>
              <a:rPr lang="ru-RU" sz="1800" dirty="0"/>
              <a:t>, </a:t>
            </a:r>
            <a:r>
              <a:rPr lang="ru-RU" sz="1800" dirty="0" err="1"/>
              <a:t>інша</a:t>
            </a:r>
            <a:r>
              <a:rPr lang="ru-RU" sz="1800" dirty="0"/>
              <a:t> </a:t>
            </a:r>
            <a:r>
              <a:rPr lang="ru-RU" sz="1800" dirty="0" err="1"/>
              <a:t>назва</a:t>
            </a:r>
            <a:r>
              <a:rPr lang="ru-RU" sz="1800" dirty="0"/>
              <a:t> циклу — </a:t>
            </a:r>
            <a:r>
              <a:rPr lang="ru-RU" sz="1800" dirty="0" err="1"/>
              <a:t>конструкція</a:t>
            </a:r>
            <a:r>
              <a:rPr lang="ru-RU" sz="1800" dirty="0"/>
              <a:t> </a:t>
            </a:r>
            <a:r>
              <a:rPr lang="ru-RU" sz="1800" dirty="0" err="1"/>
              <a:t>повторення</a:t>
            </a:r>
            <a:r>
              <a:rPr lang="ru-RU" sz="1800" dirty="0"/>
              <a:t>. А </a:t>
            </a:r>
            <a:r>
              <a:rPr lang="ru-RU" sz="1800" dirty="0" err="1"/>
              <a:t>кожне</a:t>
            </a:r>
            <a:r>
              <a:rPr lang="ru-RU" sz="1800" dirty="0"/>
              <a:t> </a:t>
            </a:r>
            <a:r>
              <a:rPr lang="ru-RU" sz="1800" dirty="0" err="1"/>
              <a:t>повторення</a:t>
            </a:r>
            <a:r>
              <a:rPr lang="ru-RU" sz="1800" dirty="0"/>
              <a:t> </a:t>
            </a:r>
            <a:r>
              <a:rPr lang="ru-RU" sz="1800" dirty="0" err="1"/>
              <a:t>дії</a:t>
            </a:r>
            <a:r>
              <a:rPr lang="ru-RU" sz="1800" dirty="0"/>
              <a:t> — КРОК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ЦИКЛУ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ІТЕРАЦІЯ</a:t>
            </a:r>
            <a:r>
              <a:rPr lang="ru-RU" sz="1800" dirty="0"/>
              <a:t>.</a:t>
            </a: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846A0E-F571-4A96-8334-2CA97E70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64" y="942788"/>
            <a:ext cx="677322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4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</a:t>
            </a:r>
            <a:r>
              <a:rPr lang="en-US" b="1" dirty="0"/>
              <a:t>for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Принцип виконання циклу</a:t>
            </a:r>
            <a:r>
              <a:rPr lang="uk-UA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1. Ініціалізація змінної.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2. Перевірка умови.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3. Виконання дії, якщо умова є істиною.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4. Якщо умова є брехнею, виконання наступної за циклом оператора.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5. Якщо умова була істиною, зміна керуючої змінної.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6. Перевірка умови. Далі знову пункт 3 або 4.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CFA6EB-D5B0-4807-95C5-2FC169E05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4" y="3857845"/>
            <a:ext cx="5858719" cy="28460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82A842-431A-44FF-9455-E6318FF89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52" y="4265720"/>
            <a:ext cx="6043547" cy="22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</a:t>
            </a:r>
            <a:r>
              <a:rPr lang="en-US" b="1" dirty="0"/>
              <a:t>for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Примітка</a:t>
            </a:r>
            <a:r>
              <a:rPr lang="uk-UA" sz="1800" dirty="0"/>
              <a:t>. Зверніть увагу, що перший крок — СТВОРЕННЯ ТА ІНІЦІАЛІЗАЦІЯ ЗМІННОЇ — завжди </a:t>
            </a:r>
            <a:r>
              <a:rPr lang="uk-UA" sz="1800" b="1" dirty="0">
                <a:highlight>
                  <a:srgbClr val="00FF00"/>
                </a:highlight>
              </a:rPr>
              <a:t>виконується тільки один раз</a:t>
            </a:r>
            <a:r>
              <a:rPr lang="uk-UA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69491A-35A6-49FE-9E28-027B8BBC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5" y="1016917"/>
            <a:ext cx="7897327" cy="29722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234F6-670A-49FD-845C-1897C9CB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751" y="4619830"/>
            <a:ext cx="4178461" cy="20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0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</a:t>
            </a:r>
            <a:r>
              <a:rPr lang="en-US" b="1" dirty="0"/>
              <a:t>for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1. </a:t>
            </a:r>
            <a:r>
              <a:rPr lang="ru-RU" sz="1800" dirty="0" err="1"/>
              <a:t>Ініціалізація</a:t>
            </a:r>
            <a:r>
              <a:rPr lang="ru-RU" sz="1800" dirty="0"/>
              <a:t> і </a:t>
            </a: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змінної</a:t>
            </a:r>
            <a:r>
              <a:rPr lang="ru-RU" sz="1800" dirty="0"/>
              <a:t> проводиться в </a:t>
            </a:r>
            <a:r>
              <a:rPr lang="ru-RU" sz="1800" dirty="0" err="1"/>
              <a:t>циклі</a:t>
            </a:r>
            <a:r>
              <a:rPr lang="ru-RU" sz="1800" dirty="0"/>
              <a:t>.</a:t>
            </a:r>
            <a:endParaRPr lang="en-US" sz="1800" dirty="0"/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1800" dirty="0"/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1800" dirty="0"/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1800" dirty="0"/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1800" dirty="0"/>
          </a:p>
          <a:p>
            <a:pPr marL="88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1800" dirty="0"/>
          </a:p>
          <a:p>
            <a:pPr marL="54000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</a:t>
            </a: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змінної</a:t>
            </a:r>
            <a:r>
              <a:rPr lang="ru-RU" sz="1800" dirty="0"/>
              <a:t> проводиться до циклу, а </a:t>
            </a:r>
            <a:r>
              <a:rPr lang="ru-RU" sz="1800" dirty="0" err="1"/>
              <a:t>ініціалізація</a:t>
            </a:r>
            <a:r>
              <a:rPr lang="ru-RU" sz="1800" dirty="0"/>
              <a:t> — у </a:t>
            </a:r>
            <a:r>
              <a:rPr lang="ru-RU" sz="1800" dirty="0" err="1"/>
              <a:t>циклі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277722-D340-4F9A-9D83-66799E57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25" y="1347842"/>
            <a:ext cx="5937813" cy="22581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A70899-1F4F-4A04-9CAE-66D82F3CC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62" y="1881538"/>
            <a:ext cx="4124901" cy="11907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254701-0225-429D-B2EA-3D4AFF14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24" y="4284604"/>
            <a:ext cx="5009643" cy="23939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90BE34-0460-4E9E-9D5B-6793D0AFA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162" y="4895254"/>
            <a:ext cx="426779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4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</a:t>
            </a:r>
            <a:r>
              <a:rPr lang="en-US" b="1" dirty="0"/>
              <a:t>for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3. </a:t>
            </a:r>
            <a:r>
              <a:rPr lang="ru-RU" sz="1800" dirty="0" err="1"/>
              <a:t>Ініціалізація</a:t>
            </a:r>
            <a:r>
              <a:rPr lang="ru-RU" sz="1800" dirty="0"/>
              <a:t> і </a:t>
            </a: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змінної</a:t>
            </a:r>
            <a:r>
              <a:rPr lang="ru-RU" sz="1800" dirty="0"/>
              <a:t> </a:t>
            </a:r>
            <a:r>
              <a:rPr lang="ru-RU" sz="1800" dirty="0" err="1"/>
              <a:t>виконуються</a:t>
            </a:r>
            <a:r>
              <a:rPr lang="ru-RU" sz="1800" dirty="0"/>
              <a:t> до циклу.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Усі</a:t>
            </a:r>
            <a:r>
              <a:rPr lang="ru-RU" sz="1800" b="1" dirty="0">
                <a:highlight>
                  <a:srgbClr val="00FF00"/>
                </a:highlight>
              </a:rPr>
              <a:t> три </a:t>
            </a:r>
            <a:r>
              <a:rPr lang="ru-RU" sz="1800" b="1" dirty="0" err="1">
                <a:highlight>
                  <a:srgbClr val="00FF00"/>
                </a:highlight>
              </a:rPr>
              <a:t>приклади</a:t>
            </a:r>
            <a:r>
              <a:rPr lang="ru-RU" sz="1800" b="1" dirty="0">
                <a:highlight>
                  <a:srgbClr val="00FF00"/>
                </a:highlight>
              </a:rPr>
              <a:t> є абсолютно </a:t>
            </a:r>
            <a:r>
              <a:rPr lang="ru-RU" sz="1800" b="1" dirty="0" err="1">
                <a:highlight>
                  <a:srgbClr val="00FF00"/>
                </a:highlight>
              </a:rPr>
              <a:t>функціонуючими</a:t>
            </a:r>
            <a:r>
              <a:rPr lang="ru-RU" sz="1800" b="1" dirty="0">
                <a:highlight>
                  <a:srgbClr val="00FF00"/>
                </a:highlight>
              </a:rPr>
              <a:t> та </a:t>
            </a:r>
            <a:r>
              <a:rPr lang="ru-RU" sz="1800" b="1" dirty="0" err="1">
                <a:highlight>
                  <a:srgbClr val="00FF00"/>
                </a:highlight>
              </a:rPr>
              <a:t>рівноважними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95CBD5-9FC3-4A2A-B56D-F8E3EF2B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3" y="1388130"/>
            <a:ext cx="5370653" cy="24697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C5FF31-D0A4-439D-A78F-D1A44F97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507" y="2060934"/>
            <a:ext cx="4305901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</a:t>
            </a:r>
            <a:r>
              <a:rPr lang="en-US" b="1" dirty="0"/>
              <a:t>for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Зміну керуючої змінної можна перенести всередину тіла циклу, як це відбувається 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 while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A489B2-E84B-4D6D-A6FD-57B591C0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8" y="1449819"/>
            <a:ext cx="4896091" cy="23864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1114DB-47B8-461F-BC01-AD73C270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991" y="2043080"/>
            <a:ext cx="404869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8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Умова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Умову</a:t>
            </a:r>
            <a:r>
              <a:rPr lang="ru-RU" sz="1800" dirty="0"/>
              <a:t> </a:t>
            </a:r>
            <a:r>
              <a:rPr lang="ru-RU" sz="1800" dirty="0" err="1"/>
              <a:t>конструкції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пропустити</a:t>
            </a:r>
            <a:r>
              <a:rPr lang="ru-RU" sz="1800" dirty="0"/>
              <a:t>, </a:t>
            </a:r>
            <a:r>
              <a:rPr lang="ru-RU" sz="1800" dirty="0" err="1"/>
              <a:t>однак</a:t>
            </a:r>
            <a:r>
              <a:rPr lang="ru-RU" sz="1800" dirty="0"/>
              <a:t> у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разі</a:t>
            </a:r>
            <a:r>
              <a:rPr lang="ru-RU" sz="1800" dirty="0"/>
              <a:t> вона буде </a:t>
            </a:r>
            <a:r>
              <a:rPr lang="ru-RU" sz="1800" dirty="0" err="1"/>
              <a:t>вважатися</a:t>
            </a:r>
            <a:r>
              <a:rPr lang="ru-RU" sz="1800" dirty="0"/>
              <a:t> за </a:t>
            </a:r>
            <a:r>
              <a:rPr lang="ru-RU" sz="1800" dirty="0" err="1"/>
              <a:t>замовчуванням</a:t>
            </a:r>
            <a:r>
              <a:rPr lang="ru-RU" sz="1800" dirty="0"/>
              <a:t> </a:t>
            </a:r>
            <a:r>
              <a:rPr lang="ru-RU" sz="1800" dirty="0" err="1"/>
              <a:t>істинною</a:t>
            </a:r>
            <a:r>
              <a:rPr lang="ru-RU" sz="1800" dirty="0"/>
              <a:t>. Таким чином, ми </a:t>
            </a:r>
            <a:r>
              <a:rPr lang="ru-RU" sz="1800" dirty="0" err="1"/>
              <a:t>отримуємо</a:t>
            </a:r>
            <a:r>
              <a:rPr lang="ru-RU" sz="1800" dirty="0"/>
              <a:t> </a:t>
            </a:r>
            <a:r>
              <a:rPr lang="ru-RU" sz="1800" dirty="0" err="1"/>
              <a:t>постійно</a:t>
            </a:r>
            <a:r>
              <a:rPr lang="ru-RU" sz="1800" dirty="0"/>
              <a:t> </a:t>
            </a:r>
            <a:r>
              <a:rPr lang="ru-RU" sz="1800" dirty="0" err="1"/>
              <a:t>справжню</a:t>
            </a:r>
            <a:r>
              <a:rPr lang="ru-RU" sz="1800" dirty="0"/>
              <a:t> </a:t>
            </a:r>
            <a:r>
              <a:rPr lang="ru-RU" sz="1800" dirty="0" err="1"/>
              <a:t>умову</a:t>
            </a:r>
            <a:r>
              <a:rPr lang="ru-RU" sz="1800" dirty="0"/>
              <a:t> і, як </a:t>
            </a:r>
            <a:r>
              <a:rPr lang="ru-RU" sz="1800" dirty="0" err="1"/>
              <a:t>наслідок</a:t>
            </a:r>
            <a:r>
              <a:rPr lang="ru-RU" sz="1800" dirty="0"/>
              <a:t> — </a:t>
            </a:r>
            <a:r>
              <a:rPr lang="ru-RU" sz="1800" b="1" dirty="0">
                <a:highlight>
                  <a:srgbClr val="00FF00"/>
                </a:highlight>
              </a:rPr>
              <a:t>НЕСКІНЧЕННИЙ ЦИКЛ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 оглядом на вищенаведене, ми можемо зробити наступний висновок: жодна з частин циклу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/>
              <a:t> </a:t>
            </a:r>
            <a:r>
              <a:rPr lang="uk-UA" sz="1800" dirty="0"/>
              <a:t>не є обов'язковою.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бачите, робота </a:t>
            </a:r>
            <a:r>
              <a:rPr lang="en-US" sz="1800" dirty="0"/>
              <a:t>for </a:t>
            </a:r>
            <a:r>
              <a:rPr lang="uk-UA" sz="1800" dirty="0"/>
              <a:t>проста й аналогічна роботі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/>
              <a:t>. </a:t>
            </a:r>
            <a:r>
              <a:rPr lang="uk-UA" sz="1800" dirty="0"/>
              <a:t>Що вибрати?! Це залежить від поставленого завдання і від вашого рішення.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04250F-B7CE-4A6D-B66E-624731C6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4" y="2157327"/>
            <a:ext cx="3728013" cy="20876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1A5A45-3806-4DF6-AF46-2CA78715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16" y="2391432"/>
            <a:ext cx="483937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63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Оператор </a:t>
            </a:r>
            <a:r>
              <a:rPr lang="en-US" b="1" dirty="0"/>
              <a:t>break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Нерідко при роботі з циклами виникає необхідність штучно перервати виконання циклу. Для цього використовується вже знайомий вам (після вивчення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1800" dirty="0"/>
              <a:t>), </a:t>
            </a:r>
            <a:r>
              <a:rPr lang="uk-UA" sz="1800" dirty="0"/>
              <a:t>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sz="1800" dirty="0"/>
              <a:t>. </a:t>
            </a:r>
            <a:r>
              <a:rPr lang="uk-UA" sz="1800" dirty="0"/>
              <a:t>Цей оператор має перебувати в тілі циклу, у тому місці, де необхідно зробити зупинку. Наприклад, саме за допомогою цього оператора ми можемо вирішити проблему нескінченного циклу в ситуації, коли умова в циклі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/>
              <a:t> </a:t>
            </a:r>
            <a:r>
              <a:rPr lang="uk-UA" sz="1800" dirty="0"/>
              <a:t>не вказується.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990727-D909-492A-9F38-CA6B0AAB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688294"/>
            <a:ext cx="5382228" cy="28833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4709CD-3D7D-4E23-8847-446D19CF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63" y="5279654"/>
            <a:ext cx="4525006" cy="1066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787F8-14FC-4B4E-A703-5B767427B982}"/>
              </a:ext>
            </a:extLst>
          </p:cNvPr>
          <p:cNvSpPr txBox="1"/>
          <p:nvPr/>
        </p:nvSpPr>
        <p:spPr>
          <a:xfrm>
            <a:off x="104521" y="4889798"/>
            <a:ext cx="5821717" cy="1697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err="1">
                <a:highlight>
                  <a:srgbClr val="00FF00"/>
                </a:highlight>
              </a:rPr>
              <a:t>Примітка</a:t>
            </a:r>
            <a:r>
              <a:rPr lang="ru-RU" b="1" dirty="0">
                <a:highlight>
                  <a:srgbClr val="00FF00"/>
                </a:highlight>
              </a:rPr>
              <a:t>.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використаний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в </a:t>
            </a:r>
            <a:r>
              <a:rPr lang="ru-RU" dirty="0" err="1"/>
              <a:t>циклі</a:t>
            </a:r>
            <a:r>
              <a:rPr lang="ru-RU" dirty="0"/>
              <a:t>, </a:t>
            </a:r>
            <a:r>
              <a:rPr lang="ru-RU" dirty="0" err="1"/>
              <a:t>або</a:t>
            </a:r>
            <a:r>
              <a:rPr lang="ru-RU" dirty="0"/>
              <a:t> в </a:t>
            </a:r>
            <a:r>
              <a:rPr lang="ru-RU" dirty="0" err="1"/>
              <a:t>операторі</a:t>
            </a:r>
            <a:r>
              <a:rPr lang="ru-RU" dirty="0"/>
              <a:t> </a:t>
            </a:r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ru-RU" dirty="0"/>
              <a:t>. Будь-яке </a:t>
            </a:r>
            <a:r>
              <a:rPr lang="ru-RU" dirty="0" err="1"/>
              <a:t>інше</a:t>
            </a:r>
            <a:r>
              <a:rPr lang="ru-RU" dirty="0"/>
              <a:t> </a:t>
            </a:r>
            <a:r>
              <a:rPr lang="ru-RU" dirty="0" err="1"/>
              <a:t>розміщення</a:t>
            </a:r>
            <a:r>
              <a:rPr lang="ru-RU" dirty="0"/>
              <a:t> </a:t>
            </a:r>
            <a:r>
              <a:rPr lang="ru-RU" dirty="0" err="1"/>
              <a:t>призводить</a:t>
            </a:r>
            <a:r>
              <a:rPr lang="ru-RU" dirty="0"/>
              <a:t> до </a:t>
            </a:r>
            <a:r>
              <a:rPr lang="ru-RU" dirty="0" err="1"/>
              <a:t>помилки</a:t>
            </a:r>
            <a:r>
              <a:rPr lang="ru-RU" dirty="0"/>
              <a:t> на </a:t>
            </a:r>
            <a:r>
              <a:rPr lang="ru-RU" dirty="0" err="1"/>
              <a:t>етапі</a:t>
            </a:r>
            <a:r>
              <a:rPr lang="ru-RU" dirty="0"/>
              <a:t> </a:t>
            </a:r>
            <a:r>
              <a:rPr lang="ru-RU" dirty="0" err="1"/>
              <a:t>компіляції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7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Оператор </a:t>
            </a:r>
            <a:r>
              <a:rPr lang="en-US" b="1" dirty="0"/>
              <a:t>break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106856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Наша програма пропонуватиме вгадати це число за п'ять спроб. У цьому завданні цикл має виконатися 5 разів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 (int n = 1; n &lt;= 5; n++){}</a:t>
            </a:r>
            <a:r>
              <a:rPr lang="en-US" sz="1800" dirty="0"/>
              <a:t>). </a:t>
            </a:r>
            <a:r>
              <a:rPr lang="uk-UA" sz="1800" dirty="0"/>
              <a:t>Щоправда, користувач може відгадати раніше, ніж на п’ятій спробі. Тому програма має щоразу перевіряти, чи відгадали її число, і в разі вводу правильної відповіді, перервати цикл.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6CD84D-3E96-4037-B24E-D0CA48A5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729" y="-1"/>
            <a:ext cx="3857625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C8436C-B141-44C1-8489-24BE02F8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88" y="3429001"/>
            <a:ext cx="4069495" cy="34289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558C9E-6307-49B4-8555-BB9AB804D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3322"/>
            <a:ext cx="3829836" cy="22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3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Оператор </a:t>
            </a:r>
            <a:r>
              <a:rPr lang="en-US" b="1" dirty="0"/>
              <a:t>continue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sz="1800" dirty="0"/>
              <a:t> </a:t>
            </a:r>
            <a:r>
              <a:rPr lang="uk-UA" sz="1800" dirty="0"/>
              <a:t>використовується для переривання поточної ітерації циклу і здійснення переходу на наступний крок. У ряді випадків, такі дії є необхідними. Якщо виконується 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sz="1800" dirty="0"/>
              <a:t>, </a:t>
            </a:r>
            <a:r>
              <a:rPr lang="uk-UA" sz="1800" dirty="0"/>
              <a:t>то, залежно від виду циклу, відбувається наступне: Цикли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 while </a:t>
            </a:r>
            <a:r>
              <a:rPr lang="uk-UA" sz="1800" dirty="0"/>
              <a:t>зупиняють виконання кроку і переходять до перевірки умови.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Цикл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/>
              <a:t> </a:t>
            </a:r>
            <a:r>
              <a:rPr lang="uk-UA" sz="1800" dirty="0"/>
              <a:t>також зупиняє виконання кроку. Але спочатку переходить до зміни керуючої змінної, а потім уже до перевірки умови.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5AC5F-DFA1-428B-BF6F-418B9A90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979" y="2979743"/>
            <a:ext cx="5030040" cy="37046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BCCD42-933A-4E63-8047-D67F95FB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54" y="5654741"/>
            <a:ext cx="4622158" cy="73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6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Годинник</a:t>
            </a:r>
            <a:r>
              <a:rPr lang="ru-RU" sz="1800" dirty="0"/>
              <a:t> б</a:t>
            </a:r>
            <a:r>
              <a:rPr lang="en-US" sz="1800" dirty="0"/>
              <a:t>'</a:t>
            </a:r>
            <a:r>
              <a:rPr lang="ru-RU" sz="1800" dirty="0"/>
              <a:t>є </a:t>
            </a:r>
            <a:r>
              <a:rPr lang="ru-RU" sz="1800" dirty="0" err="1"/>
              <a:t>щогодини</a:t>
            </a:r>
            <a:r>
              <a:rPr lang="ru-RU" sz="1800" dirty="0"/>
              <a:t> </a:t>
            </a:r>
            <a:r>
              <a:rPr lang="ru-RU" sz="1800" dirty="0" err="1"/>
              <a:t>стільки</a:t>
            </a:r>
            <a:r>
              <a:rPr lang="ru-RU" sz="1800" dirty="0"/>
              <a:t> </a:t>
            </a:r>
            <a:r>
              <a:rPr lang="ru-RU" sz="1800" dirty="0" err="1"/>
              <a:t>разів</a:t>
            </a:r>
            <a:r>
              <a:rPr lang="ru-RU" sz="1800" dirty="0"/>
              <a:t>, </a:t>
            </a:r>
            <a:r>
              <a:rPr lang="ru-RU" sz="1800" dirty="0" err="1"/>
              <a:t>скільки</a:t>
            </a:r>
            <a:r>
              <a:rPr lang="ru-RU" sz="1800" dirty="0"/>
              <a:t> зараз годин. </a:t>
            </a:r>
            <a:r>
              <a:rPr lang="ru-RU" sz="1800" dirty="0" err="1"/>
              <a:t>Написати</a:t>
            </a:r>
            <a:r>
              <a:rPr lang="ru-RU" sz="1800" dirty="0"/>
              <a:t> </a:t>
            </a:r>
            <a:r>
              <a:rPr lang="ru-RU" sz="1800" dirty="0" err="1"/>
              <a:t>програму</a:t>
            </a:r>
            <a:r>
              <a:rPr lang="ru-RU" sz="1800" dirty="0"/>
              <a:t>, яка </a:t>
            </a:r>
            <a:r>
              <a:rPr lang="ru-RU" sz="1800" dirty="0" err="1"/>
              <a:t>підрахує</a:t>
            </a:r>
            <a:r>
              <a:rPr lang="ru-RU" sz="1800" dirty="0"/>
              <a:t>, </a:t>
            </a:r>
            <a:r>
              <a:rPr lang="ru-RU" sz="1800" dirty="0" err="1"/>
              <a:t>скільки</a:t>
            </a:r>
            <a:r>
              <a:rPr lang="ru-RU" sz="1800" dirty="0"/>
              <a:t> </a:t>
            </a:r>
            <a:r>
              <a:rPr lang="ru-RU" sz="1800" dirty="0" err="1"/>
              <a:t>разів</a:t>
            </a:r>
            <a:r>
              <a:rPr lang="ru-RU" sz="1800" dirty="0"/>
              <a:t> </a:t>
            </a:r>
            <a:r>
              <a:rPr lang="ru-RU" sz="1800" dirty="0" err="1"/>
              <a:t>проб,є</a:t>
            </a:r>
            <a:r>
              <a:rPr lang="ru-RU" sz="1800" dirty="0"/>
              <a:t> </a:t>
            </a:r>
            <a:r>
              <a:rPr lang="ru-RU" sz="1800" dirty="0" err="1"/>
              <a:t>годинник</a:t>
            </a:r>
            <a:r>
              <a:rPr lang="ru-RU" sz="1800" dirty="0"/>
              <a:t> за 12 годин.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E0F064-1917-4C66-948C-E9EB90D4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603" y="3503733"/>
            <a:ext cx="4114529" cy="9410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317499-093B-4126-AF6E-27DB3B047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8" y="1948178"/>
            <a:ext cx="6573456" cy="40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8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Поняття циклу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мові С++ є кілька реалізацій такої форми, як цикл: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</a:t>
            </a:r>
            <a:r>
              <a:rPr lang="uk-UA" sz="1800" b="1" dirty="0">
                <a:highlight>
                  <a:srgbClr val="00FF00"/>
                </a:highlight>
              </a:rPr>
              <a:t>Цикл з передумовою </a:t>
            </a:r>
            <a:r>
              <a:rPr lang="uk-UA" sz="1800" dirty="0"/>
              <a:t>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/>
              <a:t>);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■ </a:t>
            </a:r>
            <a:r>
              <a:rPr lang="uk-UA" sz="1800" b="1" dirty="0">
                <a:highlight>
                  <a:srgbClr val="00FF00"/>
                </a:highlight>
              </a:rPr>
              <a:t>Цикл з </a:t>
            </a:r>
            <a:r>
              <a:rPr lang="uk-UA" sz="1800" b="1" dirty="0" err="1">
                <a:highlight>
                  <a:srgbClr val="00FF00"/>
                </a:highlight>
              </a:rPr>
              <a:t>постумовою</a:t>
            </a:r>
            <a:r>
              <a:rPr lang="uk-UA" sz="1800" b="1" dirty="0">
                <a:highlight>
                  <a:srgbClr val="00FF00"/>
                </a:highlight>
              </a:rPr>
              <a:t> </a:t>
            </a:r>
            <a:r>
              <a:rPr lang="uk-UA" sz="1800" dirty="0"/>
              <a:t>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do...while</a:t>
            </a:r>
            <a:r>
              <a:rPr lang="en-US" sz="1800" dirty="0"/>
              <a:t>);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■ </a:t>
            </a:r>
            <a:r>
              <a:rPr lang="uk-UA" sz="1800" b="1" dirty="0">
                <a:highlight>
                  <a:srgbClr val="00FF00"/>
                </a:highlight>
              </a:rPr>
              <a:t>Цикл з параметрами </a:t>
            </a:r>
            <a:r>
              <a:rPr lang="uk-UA" sz="1800" dirty="0"/>
              <a:t>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5880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Користувач</a:t>
            </a:r>
            <a:r>
              <a:rPr lang="ru-RU" sz="1800" dirty="0"/>
              <a:t> з </a:t>
            </a:r>
            <a:r>
              <a:rPr lang="ru-RU" sz="1800" dirty="0" err="1"/>
              <a:t>клавіатури</a:t>
            </a:r>
            <a:r>
              <a:rPr lang="ru-RU" sz="1800" dirty="0"/>
              <a:t> </a:t>
            </a:r>
            <a:r>
              <a:rPr lang="ru-RU" sz="1800" dirty="0" err="1"/>
              <a:t>послідовно</a:t>
            </a:r>
            <a:r>
              <a:rPr lang="ru-RU" sz="1800" dirty="0"/>
              <a:t> вводить </a:t>
            </a:r>
            <a:r>
              <a:rPr lang="ru-RU" sz="1800" dirty="0" err="1"/>
              <a:t>цілі</a:t>
            </a:r>
            <a:r>
              <a:rPr lang="ru-RU" sz="1800" dirty="0"/>
              <a:t> числа. </a:t>
            </a:r>
            <a:r>
              <a:rPr lang="ru-RU" sz="1800" dirty="0" err="1"/>
              <a:t>Щойно</a:t>
            </a:r>
            <a:r>
              <a:rPr lang="ru-RU" sz="1800" dirty="0"/>
              <a:t> </a:t>
            </a:r>
            <a:r>
              <a:rPr lang="ru-RU" sz="1800" dirty="0" err="1"/>
              <a:t>користувач</a:t>
            </a:r>
            <a:r>
              <a:rPr lang="ru-RU" sz="1800" dirty="0"/>
              <a:t> </a:t>
            </a:r>
            <a:r>
              <a:rPr lang="ru-RU" sz="1800" dirty="0" err="1"/>
              <a:t>ввів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,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показати</a:t>
            </a:r>
            <a:r>
              <a:rPr lang="ru-RU" sz="1800" dirty="0"/>
              <a:t> на </a:t>
            </a:r>
            <a:r>
              <a:rPr lang="ru-RU" sz="1800" dirty="0" err="1"/>
              <a:t>екрані</a:t>
            </a:r>
            <a:r>
              <a:rPr lang="ru-RU" sz="1800" dirty="0"/>
              <a:t> суму </a:t>
            </a:r>
            <a:r>
              <a:rPr lang="ru-RU" sz="1800" dirty="0" err="1"/>
              <a:t>всіх</a:t>
            </a:r>
            <a:r>
              <a:rPr lang="ru-RU" sz="1800" dirty="0"/>
              <a:t> </a:t>
            </a:r>
            <a:r>
              <a:rPr lang="ru-RU" sz="1800" dirty="0" err="1"/>
              <a:t>введених</a:t>
            </a:r>
            <a:r>
              <a:rPr lang="ru-RU" sz="1800" dirty="0"/>
              <a:t> чисел.</a:t>
            </a: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480B1B-963E-4F7A-B125-90C40321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1" y="1828800"/>
            <a:ext cx="4905671" cy="45893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3FC300-F2FA-4526-8B78-9B74A74A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365" y="2970795"/>
            <a:ext cx="4229690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4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Написати</a:t>
            </a:r>
            <a:r>
              <a:rPr lang="ru-RU" sz="1800" dirty="0"/>
              <a:t> </a:t>
            </a:r>
            <a:r>
              <a:rPr lang="ru-RU" sz="1800" dirty="0" err="1"/>
              <a:t>програму</a:t>
            </a:r>
            <a:r>
              <a:rPr lang="ru-RU" sz="1800" dirty="0"/>
              <a:t>, яка </a:t>
            </a:r>
            <a:r>
              <a:rPr lang="ru-RU" sz="1800" dirty="0" err="1"/>
              <a:t>показує</a:t>
            </a:r>
            <a:r>
              <a:rPr lang="ru-RU" sz="1800" dirty="0"/>
              <a:t> </a:t>
            </a:r>
            <a:r>
              <a:rPr lang="ru-RU" sz="1800" dirty="0" err="1"/>
              <a:t>всі</a:t>
            </a:r>
            <a:r>
              <a:rPr lang="ru-RU" sz="1800" dirty="0"/>
              <a:t> числа, </a:t>
            </a:r>
            <a:r>
              <a:rPr lang="ru-RU" sz="1800" dirty="0" err="1"/>
              <a:t>яким</a:t>
            </a:r>
            <a:r>
              <a:rPr lang="ru-RU" sz="1800" dirty="0"/>
              <a:t> </a:t>
            </a:r>
            <a:r>
              <a:rPr lang="ru-RU" sz="1800" dirty="0" err="1"/>
              <a:t>кратне</a:t>
            </a:r>
            <a:r>
              <a:rPr lang="ru-RU" sz="1800" dirty="0"/>
              <a:t> число, </a:t>
            </a:r>
            <a:r>
              <a:rPr lang="ru-RU" sz="1800" dirty="0" err="1"/>
              <a:t>введене</a:t>
            </a:r>
            <a:r>
              <a:rPr lang="ru-RU" sz="1800" dirty="0"/>
              <a:t> з </a:t>
            </a:r>
            <a:r>
              <a:rPr lang="ru-RU" sz="1800" dirty="0" err="1"/>
              <a:t>клавіатури</a:t>
            </a:r>
            <a:r>
              <a:rPr lang="ru-RU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DF05C-BDDA-4F42-896A-3BB161D0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2" y="1586903"/>
            <a:ext cx="8889357" cy="44134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351042-E4B2-471C-A138-0F74B35E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03" y="5182652"/>
            <a:ext cx="4709756" cy="12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32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5405921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За добу на </a:t>
            </a:r>
            <a:r>
              <a:rPr lang="ru-RU" sz="1800" dirty="0" err="1"/>
              <a:t>заводі</a:t>
            </a:r>
            <a:r>
              <a:rPr lang="ru-RU" sz="1800" dirty="0"/>
              <a:t> </a:t>
            </a:r>
            <a:r>
              <a:rPr lang="ru-RU" sz="1800" dirty="0" err="1"/>
              <a:t>виготовляється</a:t>
            </a:r>
            <a:r>
              <a:rPr lang="ru-RU" sz="1800" dirty="0"/>
              <a:t> 4 </a:t>
            </a:r>
            <a:r>
              <a:rPr lang="ru-RU" sz="1800" dirty="0" err="1"/>
              <a:t>деталі</a:t>
            </a:r>
            <a:r>
              <a:rPr lang="ru-RU" sz="1800" dirty="0"/>
              <a:t>. </a:t>
            </a:r>
            <a:r>
              <a:rPr lang="ru-RU" sz="1800" dirty="0" err="1"/>
              <a:t>Сумарний</a:t>
            </a:r>
            <a:r>
              <a:rPr lang="ru-RU" sz="1800" dirty="0"/>
              <a:t> час </a:t>
            </a:r>
            <a:r>
              <a:rPr lang="ru-RU" sz="1800" dirty="0" err="1"/>
              <a:t>виготовлення</a:t>
            </a:r>
            <a:r>
              <a:rPr lang="ru-RU" sz="1800" dirty="0"/>
              <a:t> </a:t>
            </a:r>
            <a:r>
              <a:rPr lang="ru-RU" sz="1800" dirty="0" err="1"/>
              <a:t>однієї</a:t>
            </a:r>
            <a:r>
              <a:rPr lang="ru-RU" sz="1800" dirty="0"/>
              <a:t> </a:t>
            </a:r>
            <a:r>
              <a:rPr lang="ru-RU" sz="1800" dirty="0" err="1"/>
              <a:t>деталі</a:t>
            </a:r>
            <a:r>
              <a:rPr lang="ru-RU" sz="1800" dirty="0"/>
              <a:t> не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перевищувати</a:t>
            </a:r>
            <a:r>
              <a:rPr lang="ru-RU" sz="1800" dirty="0"/>
              <a:t> 120 </a:t>
            </a:r>
            <a:r>
              <a:rPr lang="ru-RU" sz="1800" dirty="0" err="1"/>
              <a:t>хвилин</a:t>
            </a:r>
            <a:r>
              <a:rPr lang="ru-RU" sz="1800" dirty="0"/>
              <a:t>. При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кожна</a:t>
            </a:r>
            <a:r>
              <a:rPr lang="ru-RU" sz="1800" dirty="0"/>
              <a:t> деталь проходить по 2 </a:t>
            </a:r>
            <a:r>
              <a:rPr lang="ru-RU" sz="1800" dirty="0" err="1"/>
              <a:t>верстати</a:t>
            </a:r>
            <a:r>
              <a:rPr lang="ru-RU" sz="1800" dirty="0"/>
              <a:t>. </a:t>
            </a:r>
            <a:r>
              <a:rPr lang="ru-RU" sz="1800" dirty="0" err="1"/>
              <a:t>Розробити</a:t>
            </a:r>
            <a:r>
              <a:rPr lang="ru-RU" sz="1800" dirty="0"/>
              <a:t> </a:t>
            </a:r>
            <a:r>
              <a:rPr lang="ru-RU" sz="1800" dirty="0" err="1"/>
              <a:t>програму</a:t>
            </a:r>
            <a:r>
              <a:rPr lang="ru-RU" sz="1800" dirty="0"/>
              <a:t>, яка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підрахувати</a:t>
            </a:r>
            <a:r>
              <a:rPr lang="ru-RU" sz="1800" dirty="0"/>
              <a:t> </a:t>
            </a:r>
            <a:r>
              <a:rPr lang="ru-RU" sz="1800" dirty="0" err="1"/>
              <a:t>кількість</a:t>
            </a:r>
            <a:r>
              <a:rPr lang="ru-RU" sz="1800" dirty="0"/>
              <a:t> </a:t>
            </a:r>
            <a:r>
              <a:rPr lang="ru-RU" sz="1800" dirty="0" err="1"/>
              <a:t>якісно</a:t>
            </a:r>
            <a:r>
              <a:rPr lang="ru-RU" sz="1800" dirty="0"/>
              <a:t> </a:t>
            </a:r>
            <a:r>
              <a:rPr lang="ru-RU" sz="1800" dirty="0" err="1"/>
              <a:t>виготовлених</a:t>
            </a:r>
            <a:r>
              <a:rPr lang="ru-RU" sz="1800" dirty="0"/>
              <a:t> деталей за добу без </a:t>
            </a:r>
            <a:r>
              <a:rPr lang="ru-RU" sz="1800" dirty="0" err="1"/>
              <a:t>порушення</a:t>
            </a:r>
            <a:r>
              <a:rPr lang="ru-RU" sz="1800" dirty="0"/>
              <a:t> </a:t>
            </a:r>
            <a:r>
              <a:rPr lang="ru-RU" sz="1800" dirty="0" err="1"/>
              <a:t>технології</a:t>
            </a:r>
            <a:r>
              <a:rPr lang="ru-RU" sz="1800" dirty="0"/>
              <a:t> </a:t>
            </a:r>
            <a:r>
              <a:rPr lang="ru-RU" sz="1800" dirty="0" err="1"/>
              <a:t>виробництва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41BB64-A000-4753-A8E4-3CCBB1A9E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922" y="-1"/>
            <a:ext cx="6786077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2DD38D-CCCA-4FCC-BB1F-C9FA56DB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9" y="4132533"/>
            <a:ext cx="4414189" cy="272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3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НАДРУКУВАТИ ТАБЛИЦЮ БУДЬ-ЯКОЇ КІЛЬКОСТІ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8AAF4C-1F28-4167-A00C-40CBBF26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742" y="1007580"/>
            <a:ext cx="3850514" cy="57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1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ВИВЕСТИ ВСІ НАТУРАЛЬНІ </a:t>
            </a:r>
            <a:r>
              <a:rPr lang="en-US" sz="3600" b="1" dirty="0"/>
              <a:t>NO</a:t>
            </a:r>
            <a:r>
              <a:rPr lang="ru-RU" sz="3600" b="1" dirty="0"/>
              <a:t>. ВІД 1 ДО N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3AFBB0-0F8B-4E0A-AB9F-110A737E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050" y="937255"/>
            <a:ext cx="6455897" cy="58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8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ВИВЕСТИ ВСІ НАТУРАЛЬНІ ЧИСЛА. ВІД 1 ДО N У ЗВОРОТНОМУ ПОРЯДКУ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44DAD9-E03C-481C-AF45-B8BECC57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37" y="1111070"/>
            <a:ext cx="6351725" cy="57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6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ВИВЕСТИ СУМУ НАТУРАЛЬНИХ ЧИСЕЛ. ВІД 1 ДО N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EF451D-BA1B-4FF5-A1B0-6E4758D9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50" y="1018571"/>
            <a:ext cx="5378299" cy="58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4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PRINT ABC ..... Z (</a:t>
            </a:r>
            <a:r>
              <a:rPr lang="uk-UA" b="1" dirty="0"/>
              <a:t>СПОСІБ 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33C3DB-055A-42D9-88B6-62E98EC0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10" y="1185292"/>
            <a:ext cx="6974580" cy="56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60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en-US" sz="3200" b="1" dirty="0"/>
              <a:t>PRINT ABC ..... Z (</a:t>
            </a:r>
            <a:r>
              <a:rPr lang="uk-UA" sz="3200" b="1" dirty="0"/>
              <a:t>СПОСІБ 2: ВИКОРИСТАННЯ ЗНАЧЕННЯ </a:t>
            </a:r>
            <a:r>
              <a:rPr lang="en-US" sz="3200" b="1" dirty="0"/>
              <a:t>ASCII)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C9215-8A5E-4A2F-A90C-0F7E24634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89" y="880278"/>
            <a:ext cx="7321820" cy="59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3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ВИВЕСТИ ВСІ ПАРНІ ТА НЕПАРНІ. ВІД 1 ДО 2O (СПОСІБ 1)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ED6637-1666-42AF-8B6A-8D9470A3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46" y="1049434"/>
            <a:ext cx="6959907" cy="58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85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з передумовою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Усі</a:t>
            </a:r>
            <a:r>
              <a:rPr lang="ru-RU" sz="1800" dirty="0"/>
              <a:t> цикли </a:t>
            </a:r>
            <a:r>
              <a:rPr lang="ru-RU" sz="1800" dirty="0" err="1"/>
              <a:t>складаються</a:t>
            </a:r>
            <a:r>
              <a:rPr lang="ru-RU" sz="1800" dirty="0"/>
              <a:t> з </a:t>
            </a:r>
            <a:r>
              <a:rPr lang="ru-RU" sz="1800" dirty="0" err="1"/>
              <a:t>двох</a:t>
            </a:r>
            <a:r>
              <a:rPr lang="ru-RU" sz="1800" dirty="0"/>
              <a:t> </a:t>
            </a:r>
            <a:r>
              <a:rPr lang="ru-RU" sz="1800" dirty="0" err="1"/>
              <a:t>частин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■ </a:t>
            </a:r>
            <a:r>
              <a:rPr lang="ru-RU" sz="1800" b="1" dirty="0">
                <a:highlight>
                  <a:srgbClr val="00FF00"/>
                </a:highlight>
              </a:rPr>
              <a:t>заголовок</a:t>
            </a:r>
            <a:r>
              <a:rPr lang="ru-RU" sz="1800" dirty="0"/>
              <a:t>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■ </a:t>
            </a:r>
            <a:r>
              <a:rPr lang="ru-RU" sz="1800" b="1" dirty="0" err="1">
                <a:highlight>
                  <a:srgbClr val="00FF00"/>
                </a:highlight>
              </a:rPr>
              <a:t>тіло</a:t>
            </a:r>
            <a:r>
              <a:rPr lang="ru-RU" sz="1800" b="1" dirty="0">
                <a:highlight>
                  <a:srgbClr val="00FF00"/>
                </a:highlight>
              </a:rPr>
              <a:t> циклу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FF"/>
                </a:highlight>
              </a:rPr>
              <a:t>Заголовок</a:t>
            </a:r>
            <a:r>
              <a:rPr lang="ru-RU" sz="1800" dirty="0"/>
              <a:t> </a:t>
            </a:r>
            <a:r>
              <a:rPr lang="ru-RU" sz="1800" dirty="0" err="1"/>
              <a:t>відповідає</a:t>
            </a:r>
            <a:r>
              <a:rPr lang="ru-RU" sz="1800" dirty="0"/>
              <a:t> за </a:t>
            </a:r>
            <a:r>
              <a:rPr lang="ru-RU" sz="1800" dirty="0" err="1"/>
              <a:t>налаштування</a:t>
            </a:r>
            <a:r>
              <a:rPr lang="ru-RU" sz="1800" dirty="0"/>
              <a:t> циклу, </a:t>
            </a:r>
            <a:r>
              <a:rPr lang="ru-RU" sz="1800" dirty="0" err="1"/>
              <a:t>тобто</a:t>
            </a:r>
            <a:r>
              <a:rPr lang="ru-RU" sz="1800" dirty="0"/>
              <a:t> в </a:t>
            </a:r>
            <a:r>
              <a:rPr lang="ru-RU" sz="1800" dirty="0" err="1"/>
              <a:t>якому</a:t>
            </a:r>
            <a:r>
              <a:rPr lang="ru-RU" sz="1800" dirty="0"/>
              <a:t> </a:t>
            </a:r>
            <a:r>
              <a:rPr lang="ru-RU" sz="1800" dirty="0" err="1"/>
              <a:t>разі</a:t>
            </a:r>
            <a:r>
              <a:rPr lang="ru-RU" sz="1800" dirty="0"/>
              <a:t> цикл </a:t>
            </a:r>
            <a:r>
              <a:rPr lang="ru-RU" sz="1800" dirty="0" err="1"/>
              <a:t>знову</a:t>
            </a:r>
            <a:r>
              <a:rPr lang="ru-RU" sz="1800" dirty="0"/>
              <a:t> повториться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А </a:t>
            </a:r>
            <a:r>
              <a:rPr lang="ru-RU" sz="1800" b="1" dirty="0" err="1">
                <a:highlight>
                  <a:srgbClr val="00FFFF"/>
                </a:highlight>
              </a:rPr>
              <a:t>тіло</a:t>
            </a:r>
            <a:r>
              <a:rPr lang="ru-RU" sz="1800" dirty="0"/>
              <a:t> циклу </a:t>
            </a:r>
            <a:r>
              <a:rPr lang="ru-RU" sz="1800" dirty="0" err="1"/>
              <a:t>відповідає</a:t>
            </a:r>
            <a:r>
              <a:rPr lang="ru-RU" sz="1800" dirty="0"/>
              <a:t> за </a:t>
            </a:r>
            <a:r>
              <a:rPr lang="ru-RU" sz="1800" dirty="0" err="1"/>
              <a:t>самі</a:t>
            </a:r>
            <a:r>
              <a:rPr lang="ru-RU" sz="1800" dirty="0"/>
              <a:t> </a:t>
            </a:r>
            <a:r>
              <a:rPr lang="ru-RU" sz="1800" dirty="0" err="1"/>
              <a:t>дії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мають</a:t>
            </a:r>
            <a:r>
              <a:rPr lang="ru-RU" sz="1800" dirty="0"/>
              <a:t> повторно </a:t>
            </a:r>
            <a:r>
              <a:rPr lang="ru-RU" sz="1800" dirty="0" err="1"/>
              <a:t>виконатися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4EC85-2601-46E8-8208-D2DADE0B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191" y="3008627"/>
            <a:ext cx="6753616" cy="384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44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ВИВЕСТИ ВСІ НАВІТЬ NO. ВІД 1 ДО 2O (СПОСІБ 2)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C2738E-7A04-495E-874D-92E8149E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211" y="818882"/>
            <a:ext cx="6891578" cy="603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69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ВИВЕСТИ ВСІ НЕПАРНІ NO. ВІД 1 ДО 2O (СПОСІБ 1)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335FF7-8865-4726-BE26-2DB5540E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32" y="1346841"/>
            <a:ext cx="6505136" cy="55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69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ВИВЕСТИ ВСІ НЕПАРНІ NO. ВІД 1 ДО 2O (СПОСІБ 2)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990277-B0BC-461F-8FC6-E9012E8B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02" y="1077990"/>
            <a:ext cx="6497595" cy="57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70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847785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ВИВЕСТИ ACII ЗНАЧЕННЯ АЛФАВІТУ ВІД A ДО Z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6E0C3D-8EC6-40B3-8277-6C12FB51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85" y="-1"/>
            <a:ext cx="3107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2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ЗНАЙТИ ФАКТОРІАЛ ДОВІЛЬНОГО ЧИСЛА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90A989-752F-4BDD-B0DF-12B75A0C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95" y="740780"/>
            <a:ext cx="3959807" cy="61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29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ЗНАЙТИ МНОЖНИК ДОВІЛЬНОГО ЧИСЛА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A03989-44F8-4FBC-B5DE-0029A628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75" y="857691"/>
            <a:ext cx="4008447" cy="60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65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uk-UA" b="1" dirty="0"/>
              <a:t>ЗНАХОДЖЕННЯ СТЕПЕНЯ БУДЬ-ЯКОГО ЧИСЛА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9BE803-A65A-4224-93DE-DB946DB2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58" y="1018572"/>
            <a:ext cx="3011576" cy="58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59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CHECK NUMBER IS PRIME OR NOT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334746-638E-4FE4-8F34-FDF62189F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698" y="857691"/>
            <a:ext cx="3766860" cy="60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0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ВИВЕСТИ ПРОСТЕ ЧИСЛО ВІД 1 ДО N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C6FC35-2FFB-4F65-BF67-BF75A5D8E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144" y="1047824"/>
            <a:ext cx="4697712" cy="58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42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/>
              <a:t>FIBONACCI </a:t>
            </a:r>
            <a:r>
              <a:rPr lang="en-US" b="1" dirty="0"/>
              <a:t>SERIES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2931BF-134B-4D7E-B5C4-6CDDBDD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10" y="735224"/>
            <a:ext cx="6848979" cy="61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8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з передумовою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От,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уявімо</a:t>
            </a:r>
            <a:r>
              <a:rPr lang="ru-RU" sz="1800" dirty="0"/>
              <a:t> </a:t>
            </a:r>
            <a:r>
              <a:rPr lang="ru-RU" sz="1800" dirty="0" err="1"/>
              <a:t>собі</a:t>
            </a:r>
            <a:r>
              <a:rPr lang="ru-RU" sz="1800" dirty="0"/>
              <a:t> </a:t>
            </a:r>
            <a:r>
              <a:rPr lang="ru-RU" sz="1800" dirty="0" err="1"/>
              <a:t>першокласника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шалено</a:t>
            </a:r>
            <a:r>
              <a:rPr lang="ru-RU" sz="1800" dirty="0"/>
              <a:t> любить </a:t>
            </a:r>
            <a:r>
              <a:rPr lang="ru-RU" sz="1800" dirty="0" err="1"/>
              <a:t>морозиво</a:t>
            </a:r>
            <a:r>
              <a:rPr lang="ru-RU" sz="1800" dirty="0"/>
              <a:t>. Мама дала </a:t>
            </a:r>
            <a:r>
              <a:rPr lang="ru-RU" sz="1800" dirty="0" err="1"/>
              <a:t>йому</a:t>
            </a:r>
            <a:r>
              <a:rPr lang="ru-RU" sz="1800" dirty="0"/>
              <a:t> </a:t>
            </a:r>
            <a:r>
              <a:rPr lang="ru-RU" sz="1800" dirty="0" err="1"/>
              <a:t>певну</a:t>
            </a:r>
            <a:r>
              <a:rPr lang="ru-RU" sz="1800" dirty="0"/>
              <a:t> суму грошей. </a:t>
            </a:r>
            <a:r>
              <a:rPr lang="ru-RU" sz="1800" dirty="0" err="1"/>
              <a:t>Природно</a:t>
            </a:r>
            <a:r>
              <a:rPr lang="ru-RU" sz="1800" dirty="0"/>
              <a:t>,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побіг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купувати</a:t>
            </a:r>
            <a:r>
              <a:rPr lang="ru-RU" sz="1800" dirty="0"/>
              <a:t> і </a:t>
            </a:r>
            <a:r>
              <a:rPr lang="ru-RU" sz="1800" dirty="0" err="1"/>
              <a:t>раптом</a:t>
            </a:r>
            <a:r>
              <a:rPr lang="ru-RU" sz="1800" dirty="0"/>
              <a:t> </a:t>
            </a:r>
            <a:r>
              <a:rPr lang="ru-RU" sz="1800" dirty="0" err="1"/>
              <a:t>згадав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множити</a:t>
            </a:r>
            <a:r>
              <a:rPr lang="ru-RU" sz="1800" dirty="0"/>
              <a:t> й </a:t>
            </a:r>
            <a:r>
              <a:rPr lang="ru-RU" sz="1800" dirty="0" err="1"/>
              <a:t>ділити</a:t>
            </a:r>
            <a:r>
              <a:rPr lang="ru-RU" sz="1800" dirty="0"/>
              <a:t> </a:t>
            </a:r>
            <a:r>
              <a:rPr lang="ru-RU" sz="1800" dirty="0" err="1"/>
              <a:t>він</a:t>
            </a:r>
            <a:r>
              <a:rPr lang="ru-RU" sz="1800" dirty="0"/>
              <a:t> не </a:t>
            </a:r>
            <a:r>
              <a:rPr lang="ru-RU" sz="1800" dirty="0" err="1"/>
              <a:t>вміє</a:t>
            </a:r>
            <a:r>
              <a:rPr lang="ru-RU" sz="1800" dirty="0"/>
              <a:t>. Як </a:t>
            </a:r>
            <a:r>
              <a:rPr lang="ru-RU" sz="1800" dirty="0" err="1"/>
              <a:t>він</a:t>
            </a:r>
            <a:r>
              <a:rPr lang="ru-RU" sz="1800" dirty="0"/>
              <a:t> буде </a:t>
            </a:r>
            <a:r>
              <a:rPr lang="ru-RU" sz="1800" dirty="0" err="1"/>
              <a:t>вирішувати</a:t>
            </a:r>
            <a:r>
              <a:rPr lang="ru-RU" sz="1800" dirty="0"/>
              <a:t> свою проблему? </a:t>
            </a:r>
            <a:r>
              <a:rPr lang="ru-RU" sz="1800" dirty="0" err="1"/>
              <a:t>Спочатку</a:t>
            </a:r>
            <a:r>
              <a:rPr lang="ru-RU" sz="1800" dirty="0"/>
              <a:t>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перевірить</a:t>
            </a:r>
            <a:r>
              <a:rPr lang="ru-RU" sz="1800" dirty="0"/>
              <a:t>, </a:t>
            </a:r>
            <a:r>
              <a:rPr lang="ru-RU" sz="1800" dirty="0" err="1"/>
              <a:t>чи</a:t>
            </a:r>
            <a:r>
              <a:rPr lang="ru-RU" sz="1800" dirty="0"/>
              <a:t> </a:t>
            </a:r>
            <a:r>
              <a:rPr lang="ru-RU" sz="1800" dirty="0" err="1"/>
              <a:t>вистачить</a:t>
            </a:r>
            <a:r>
              <a:rPr lang="ru-RU" sz="1800" dirty="0"/>
              <a:t> </a:t>
            </a:r>
            <a:r>
              <a:rPr lang="ru-RU" sz="1800" dirty="0" err="1"/>
              <a:t>йому</a:t>
            </a:r>
            <a:r>
              <a:rPr lang="ru-RU" sz="1800" dirty="0"/>
              <a:t> грошей на покупку </a:t>
            </a:r>
            <a:r>
              <a:rPr lang="ru-RU" sz="1800" dirty="0" err="1"/>
              <a:t>першого</a:t>
            </a:r>
            <a:r>
              <a:rPr lang="ru-RU" sz="1800" dirty="0"/>
              <a:t> </a:t>
            </a:r>
            <a:r>
              <a:rPr lang="ru-RU" sz="1800" dirty="0" err="1"/>
              <a:t>морозива</a:t>
            </a:r>
            <a:r>
              <a:rPr lang="ru-RU" sz="1800" dirty="0"/>
              <a:t>. </a:t>
            </a:r>
            <a:r>
              <a:rPr lang="ru-RU" sz="1800" dirty="0" err="1"/>
              <a:t>Якщо</a:t>
            </a:r>
            <a:r>
              <a:rPr lang="ru-RU" sz="1800" dirty="0"/>
              <a:t> так, </a:t>
            </a:r>
            <a:r>
              <a:rPr lang="ru-RU" sz="1800" dirty="0" err="1"/>
              <a:t>він</a:t>
            </a:r>
            <a:r>
              <a:rPr lang="ru-RU" sz="1800" dirty="0"/>
              <a:t>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зробить</a:t>
            </a:r>
            <a:r>
              <a:rPr lang="ru-RU" sz="1800" dirty="0"/>
              <a:t> і </a:t>
            </a:r>
            <a:r>
              <a:rPr lang="ru-RU" sz="1800" dirty="0" err="1"/>
              <a:t>знову</a:t>
            </a:r>
            <a:r>
              <a:rPr lang="ru-RU" sz="1800" dirty="0"/>
              <a:t> подивиться на </a:t>
            </a:r>
            <a:r>
              <a:rPr lang="ru-RU" sz="1800" dirty="0" err="1"/>
              <a:t>свій</a:t>
            </a:r>
            <a:r>
              <a:rPr lang="ru-RU" sz="1800" dirty="0"/>
              <a:t> </a:t>
            </a:r>
            <a:r>
              <a:rPr lang="ru-RU" sz="1800" dirty="0" err="1"/>
              <a:t>залишок</a:t>
            </a:r>
            <a:r>
              <a:rPr lang="ru-RU" sz="1800" dirty="0"/>
              <a:t> грошей.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 бачимо, у цьому прикладі можна виділити </a:t>
            </a:r>
            <a:r>
              <a:rPr lang="uk-UA" sz="1800" b="1" dirty="0"/>
              <a:t>заголовок циклу </a:t>
            </a:r>
            <a:r>
              <a:rPr lang="uk-UA" sz="1800" dirty="0"/>
              <a:t>— </a:t>
            </a:r>
            <a:r>
              <a:rPr lang="uk-UA" sz="1800" b="1" dirty="0">
                <a:highlight>
                  <a:srgbClr val="00FFFF"/>
                </a:highlight>
              </a:rPr>
              <a:t>поки грошей вистачає</a:t>
            </a:r>
            <a:r>
              <a:rPr lang="uk-UA" sz="1800" dirty="0"/>
              <a:t>,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і саме </a:t>
            </a:r>
            <a:r>
              <a:rPr lang="uk-UA" sz="1800" b="1" dirty="0"/>
              <a:t>тіло</a:t>
            </a:r>
            <a:r>
              <a:rPr lang="uk-UA" sz="1800" dirty="0"/>
              <a:t> </a:t>
            </a:r>
            <a:r>
              <a:rPr lang="uk-UA" sz="1800" b="1" dirty="0"/>
              <a:t>циклу</a:t>
            </a:r>
            <a:r>
              <a:rPr lang="uk-UA" sz="1800" dirty="0"/>
              <a:t> — </a:t>
            </a:r>
            <a:r>
              <a:rPr lang="uk-UA" sz="1800" b="1" dirty="0">
                <a:highlight>
                  <a:srgbClr val="00FFFF"/>
                </a:highlight>
              </a:rPr>
              <a:t>покупка морозива</a:t>
            </a:r>
            <a:r>
              <a:rPr lang="uk-UA" sz="1800" dirty="0"/>
              <a:t>. Розглянемо цю задачу на блок-схемі: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Вхідні дані: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Сума грошей першокласника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Вартість одного морозива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Вихідні дані: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■ Здача після кожної покупки морозива.</a:t>
            </a:r>
          </a:p>
        </p:txBody>
      </p:sp>
    </p:spTree>
    <p:extLst>
      <p:ext uri="{BB962C8B-B14F-4D97-AF65-F5344CB8AC3E}">
        <p14:creationId xmlns:p14="http://schemas.microsoft.com/office/powerpoint/2010/main" val="1873470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Nested Loop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Визначення Цикл всередині іншого циклу називається "вкладеним циклом", тому один цикл </a:t>
            </a:r>
            <a:r>
              <a:rPr lang="en-US" sz="1800" dirty="0"/>
              <a:t>for </a:t>
            </a:r>
            <a:r>
              <a:rPr lang="uk-UA" sz="1800" dirty="0"/>
              <a:t>всередині іншого циклу </a:t>
            </a:r>
            <a:r>
              <a:rPr lang="en-US" sz="1800" dirty="0"/>
              <a:t>for </a:t>
            </a:r>
            <a:r>
              <a:rPr lang="uk-UA" sz="1800" dirty="0"/>
              <a:t>називається "вкладеним циклом"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7F67DD-7F7E-489C-B829-13695D84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2" y="1761886"/>
            <a:ext cx="5781494" cy="509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CD3F70-E35D-4FBA-846A-F801034D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064" y="1417778"/>
            <a:ext cx="4788010" cy="52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51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086581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560734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56783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583915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49497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з передумовою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5847465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Особливість цієї задачі полягає в тому, що першокласник перед покупкою перевіряє, чи вистачає в нього грошей, і в жодному разі не навпаки: покупка, а після перевірка. Адже грошей у нього може й не вистачити. Тому, при розв'язанні цієї задачі, </a:t>
            </a:r>
            <a:r>
              <a:rPr lang="uk-UA" sz="1800" b="1" dirty="0">
                <a:highlight>
                  <a:srgbClr val="00FF00"/>
                </a:highlight>
              </a:rPr>
              <a:t>найкраще використовувати цикл з передумовою</a:t>
            </a:r>
            <a:r>
              <a:rPr lang="uk-UA" sz="1800" dirty="0"/>
              <a:t>. У самій назві вже криється відповідь на принцип його роботи </a:t>
            </a:r>
            <a:r>
              <a:rPr lang="uk-UA" sz="1800" b="1" dirty="0">
                <a:highlight>
                  <a:srgbClr val="00FF00"/>
                </a:highlight>
              </a:rPr>
              <a:t>— спочатку йде перевірка умови і, тільки якщо вона істинна, виконується тіло циклу</a:t>
            </a:r>
            <a:r>
              <a:rPr lang="uk-UA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EC3EAC-17C3-43E2-94EF-381F7E2C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65" y="666364"/>
            <a:ext cx="634453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4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з передумовою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87B3C9-75C1-4C3A-A7B6-42884BC3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9" y="1011892"/>
            <a:ext cx="7344800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Цикл з передумовою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 fontScale="92500" lnSpcReduction="2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вхідні дані — </a:t>
            </a:r>
            <a:r>
              <a:rPr lang="uk-UA" sz="1800" u="sng" dirty="0"/>
              <a:t>гроші</a:t>
            </a:r>
            <a:r>
              <a:rPr lang="uk-UA" sz="1800" dirty="0"/>
              <a:t> і </a:t>
            </a:r>
            <a:r>
              <a:rPr lang="uk-UA" sz="1800" u="sng" dirty="0"/>
              <a:t>вартість морозива </a:t>
            </a:r>
            <a:r>
              <a:rPr lang="uk-UA" sz="1800" dirty="0"/>
              <a:t>— дорівнюють </a:t>
            </a:r>
            <a:r>
              <a:rPr lang="uk-UA" sz="1800" u="sng" dirty="0"/>
              <a:t>13</a:t>
            </a:r>
            <a:r>
              <a:rPr lang="uk-UA" sz="1800" dirty="0"/>
              <a:t> і </a:t>
            </a:r>
            <a:r>
              <a:rPr lang="uk-UA" sz="1800" u="sng" dirty="0"/>
              <a:t>5</a:t>
            </a:r>
            <a:r>
              <a:rPr lang="uk-UA" sz="1800" dirty="0"/>
              <a:t> відповідно.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1.</a:t>
            </a:r>
            <a:r>
              <a:rPr lang="uk-UA" sz="1800" dirty="0"/>
              <a:t> Блок. Початок.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2. </a:t>
            </a:r>
            <a:r>
              <a:rPr lang="uk-UA" sz="1800" dirty="0"/>
              <a:t>Ввід даних: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money = 13, ice = 5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3. </a:t>
            </a:r>
            <a:r>
              <a:rPr lang="uk-UA" sz="1800" dirty="0"/>
              <a:t>Перевіряємо чи вистачає грошей.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money &gt;= ice ( 13 &gt;= 5)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Так, вистачає. Тому можемо опуститися в тіло циклу.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4. </a:t>
            </a:r>
            <a:r>
              <a:rPr lang="uk-UA" sz="1800" dirty="0"/>
              <a:t>Купуємо морозиво. Отже, гроші зменшуються на вартість морозива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money = money – ice (money = 13 – 5)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5. </a:t>
            </a:r>
            <a:r>
              <a:rPr lang="uk-UA" sz="1800" dirty="0"/>
              <a:t>Опускаємося ще нижче. Виводимо решту грошей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money = 7</a:t>
            </a:r>
            <a:r>
              <a:rPr lang="en-US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6. </a:t>
            </a:r>
            <a:r>
              <a:rPr lang="uk-UA" sz="1800" dirty="0"/>
              <a:t>Знову повертаємося до перевірки умови. Чи вистачає тепер грошей для покупки морозива?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money &gt;= ice (7 &gt;= 5)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Так, вистачає.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7. </a:t>
            </a:r>
            <a:r>
              <a:rPr lang="uk-UA" sz="1800" dirty="0"/>
              <a:t>Купуємо ще одне морозиво: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money = money – ice (money = 7 – 5)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8. </a:t>
            </a:r>
            <a:r>
              <a:rPr lang="uk-UA" sz="1800" dirty="0"/>
              <a:t>Виводимо залишок грошей 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money = 2</a:t>
            </a:r>
            <a:r>
              <a:rPr lang="en-US" sz="1800" dirty="0"/>
              <a:t>).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9. </a:t>
            </a:r>
            <a:r>
              <a:rPr lang="uk-UA" sz="1800" dirty="0"/>
              <a:t>І знову перевірка умови: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money &gt;= ice (2 &gt;= 5)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Й ось зараз першокласнику вже не вистачає грошей. Виконання циклу закінчується. І ми переходимо в блок Кінець.</a:t>
            </a:r>
          </a:p>
        </p:txBody>
      </p:sp>
    </p:spTree>
    <p:extLst>
      <p:ext uri="{BB962C8B-B14F-4D97-AF65-F5344CB8AC3E}">
        <p14:creationId xmlns:p14="http://schemas.microsoft.com/office/powerpoint/2010/main" val="18169813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3300</TotalTime>
  <Words>2235</Words>
  <Application>Microsoft Office PowerPoint</Application>
  <PresentationFormat>Широкий екран</PresentationFormat>
  <Paragraphs>250</Paragraphs>
  <Slides>65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65</vt:i4>
      </vt:variant>
    </vt:vector>
  </HeadingPairs>
  <TitlesOfParts>
    <vt:vector size="70" baseType="lpstr">
      <vt:lpstr>Arial</vt:lpstr>
      <vt:lpstr>Calibri</vt:lpstr>
      <vt:lpstr>Consolas</vt:lpstr>
      <vt:lpstr>Tahoma</vt:lpstr>
      <vt:lpstr>Тема Office</vt:lpstr>
      <vt:lpstr>Цикли</vt:lpstr>
      <vt:lpstr>Поняття циклу</vt:lpstr>
      <vt:lpstr>Поняття циклу</vt:lpstr>
      <vt:lpstr>Поняття циклу</vt:lpstr>
      <vt:lpstr>Цикл з передумовою</vt:lpstr>
      <vt:lpstr>Цикл з передумовою</vt:lpstr>
      <vt:lpstr>Цикл з передумовою</vt:lpstr>
      <vt:lpstr>Цикл з передумовою</vt:lpstr>
      <vt:lpstr>Цикл з передумовою</vt:lpstr>
      <vt:lpstr>Цикл while</vt:lpstr>
      <vt:lpstr>Цикл while</vt:lpstr>
      <vt:lpstr>Цикл while</vt:lpstr>
      <vt:lpstr>_</vt:lpstr>
      <vt:lpstr>Цикл з постумовою</vt:lpstr>
      <vt:lpstr>Цикл з постумовою</vt:lpstr>
      <vt:lpstr>Цикл з постумовою</vt:lpstr>
      <vt:lpstr>Конструкція do while</vt:lpstr>
      <vt:lpstr>Конструкція do while</vt:lpstr>
      <vt:lpstr>Конструкція do while</vt:lpstr>
      <vt:lpstr>ВИВЕСТИ ЦИФРИ ЦІЛОГО ЧИСЛА У ЗВОРОТНОМУ ПОРЯДКУ.</vt:lpstr>
      <vt:lpstr>КОНТРОЛЬНИЙ НОМЕР Є ПАЛІНДРОМОМ ЧИ НІ</vt:lpstr>
      <vt:lpstr>ЗНАЙТИ СУМУ ЦИФР ЦІЛОГО ЧИСЛА</vt:lpstr>
      <vt:lpstr>ДОБУТОК ЦИФР ЦІЛОГО ЧИСЛА</vt:lpstr>
      <vt:lpstr>ВИВЕСТИ ПЕРШУ ТА ОСТАННЮ ЦИФРУ ЦІЛОГО ЧИСЛА</vt:lpstr>
      <vt:lpstr>ПЕРЕВІРИТИ, ЧИ Є ЗАДАНЕ ЧИСЛО ЧИСЛОМ АРМСТРОНГА ЧИ НІ</vt:lpstr>
      <vt:lpstr>Написати програму, яка знаходить суму всіх цілих чисел від 1 до 5 включно. Назва проєкту Sum.</vt:lpstr>
      <vt:lpstr>_</vt:lpstr>
      <vt:lpstr>виводить на екран лінію з 5 зірочок</vt:lpstr>
      <vt:lpstr>Конструкція for</vt:lpstr>
      <vt:lpstr>Конструкція for</vt:lpstr>
      <vt:lpstr>Конструкція for</vt:lpstr>
      <vt:lpstr>Конструкція for</vt:lpstr>
      <vt:lpstr>Конструкція for</vt:lpstr>
      <vt:lpstr>Конструкція for</vt:lpstr>
      <vt:lpstr>Умова</vt:lpstr>
      <vt:lpstr>Оператор break</vt:lpstr>
      <vt:lpstr>Оператор break</vt:lpstr>
      <vt:lpstr>Оператор continue</vt:lpstr>
      <vt:lpstr>_</vt:lpstr>
      <vt:lpstr>_</vt:lpstr>
      <vt:lpstr>_</vt:lpstr>
      <vt:lpstr>_</vt:lpstr>
      <vt:lpstr>НАДРУКУВАТИ ТАБЛИЦЮ БУДЬ-ЯКОЇ КІЛЬКОСТІ</vt:lpstr>
      <vt:lpstr>ВИВЕСТИ ВСІ НАТУРАЛЬНІ NO. ВІД 1 ДО N</vt:lpstr>
      <vt:lpstr>ВИВЕСТИ ВСІ НАТУРАЛЬНІ ЧИСЛА. ВІД 1 ДО N У ЗВОРОТНОМУ ПОРЯДКУ</vt:lpstr>
      <vt:lpstr>ВИВЕСТИ СУМУ НАТУРАЛЬНИХ ЧИСЕЛ. ВІД 1 ДО N</vt:lpstr>
      <vt:lpstr>PRINT ABC ..... Z (СПОСІБ 1)</vt:lpstr>
      <vt:lpstr>PRINT ABC ..... Z (СПОСІБ 2: ВИКОРИСТАННЯ ЗНАЧЕННЯ ASCII)</vt:lpstr>
      <vt:lpstr>ВИВЕСТИ ВСІ ПАРНІ ТА НЕПАРНІ. ВІД 1 ДО 2O (СПОСІБ 1)</vt:lpstr>
      <vt:lpstr>ВИВЕСТИ ВСІ НАВІТЬ NO. ВІД 1 ДО 2O (СПОСІБ 2)</vt:lpstr>
      <vt:lpstr>ВИВЕСТИ ВСІ НЕПАРНІ NO. ВІД 1 ДО 2O (СПОСІБ 1)</vt:lpstr>
      <vt:lpstr>ВИВЕСТИ ВСІ НЕПАРНІ NO. ВІД 1 ДО 2O (СПОСІБ 2)</vt:lpstr>
      <vt:lpstr>ВИВЕСТИ ACII ЗНАЧЕННЯ АЛФАВІТУ ВІД A ДО Z</vt:lpstr>
      <vt:lpstr>ЗНАЙТИ ФАКТОРІАЛ ДОВІЛЬНОГО ЧИСЛА</vt:lpstr>
      <vt:lpstr>ЗНАЙТИ МНОЖНИК ДОВІЛЬНОГО ЧИСЛА</vt:lpstr>
      <vt:lpstr>ЗНАХОДЖЕННЯ СТЕПЕНЯ БУДЬ-ЯКОГО ЧИСЛА</vt:lpstr>
      <vt:lpstr>CHECK NUMBER IS PRIME OR NOT</vt:lpstr>
      <vt:lpstr>ВИВЕСТИ ПРОСТЕ ЧИСЛО ВІД 1 ДО N</vt:lpstr>
      <vt:lpstr>FIBONACCI SERIES</vt:lpstr>
      <vt:lpstr>Nested Loop</vt:lpstr>
      <vt:lpstr>_</vt:lpstr>
      <vt:lpstr>_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166</cp:revision>
  <dcterms:created xsi:type="dcterms:W3CDTF">2021-08-19T17:51:13Z</dcterms:created>
  <dcterms:modified xsi:type="dcterms:W3CDTF">2024-02-09T15:44:40Z</dcterms:modified>
</cp:coreProperties>
</file>